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777" r:id="rId4"/>
  </p:sldMasterIdLst>
  <p:notesMasterIdLst>
    <p:notesMasterId r:id="rId6"/>
  </p:notesMasterIdLst>
  <p:handoutMasterIdLst>
    <p:handoutMasterId r:id="rId7"/>
  </p:handoutMasterIdLst>
  <p:sldIdLst>
    <p:sldId id="299" r:id="rId5"/>
  </p:sldIdLst>
  <p:sldSz cx="12801600" cy="9601200" type="A3"/>
  <p:notesSz cx="6797675" cy="9926638"/>
  <p:defaultTextStyle>
    <a:defPPr>
      <a:defRPr lang="en-US"/>
    </a:defPPr>
    <a:lvl1pPr marL="0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6577" userDrawn="1">
          <p15:clr>
            <a:srgbClr val="A4A3A4"/>
          </p15:clr>
        </p15:guide>
        <p15:guide id="2" orient="horz" pos="50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BEFF"/>
    <a:srgbClr val="3A88CE"/>
    <a:srgbClr val="3383CB"/>
    <a:srgbClr val="FFCC66"/>
    <a:srgbClr val="FFD88B"/>
    <a:srgbClr val="FEFEAE"/>
    <a:srgbClr val="F9F8C7"/>
    <a:srgbClr val="F1F5B7"/>
    <a:srgbClr val="E9FCFD"/>
    <a:srgbClr val="C1CC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D72AADA-B79D-41CA-A379-95E990643F50}" v="1" dt="2025-12-16T15:04:10.74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26" autoAdjust="0"/>
    <p:restoredTop sz="94660"/>
  </p:normalViewPr>
  <p:slideViewPr>
    <p:cSldViewPr snapToGrid="0">
      <p:cViewPr varScale="1">
        <p:scale>
          <a:sx n="14" d="100"/>
          <a:sy n="14" d="100"/>
        </p:scale>
        <p:origin x="3186" y="54"/>
      </p:cViewPr>
      <p:guideLst>
        <p:guide pos="6577"/>
        <p:guide orient="horz" pos="504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22C5104-B160-49CA-BBEA-F89DC47F2ED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5558" tIns="47779" rIns="95558" bIns="4777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FA77B3F-59DC-4CD3-9EDD-457BB0F4ED6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5558" tIns="47779" rIns="95558" bIns="47779" rtlCol="0"/>
          <a:lstStyle>
            <a:lvl1pPr algn="r">
              <a:defRPr sz="1200"/>
            </a:lvl1pPr>
          </a:lstStyle>
          <a:p>
            <a:fld id="{CB7AD89C-BB88-48A3-A1C9-D13CF625B286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D14D80-1829-4047-8B70-CA13F85B2A6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5558" tIns="47779" rIns="95558" bIns="4777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9C54F4-FD5F-49B3-9277-2EBC1373BAE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5558" tIns="47779" rIns="95558" bIns="47779" rtlCol="0" anchor="b"/>
          <a:lstStyle>
            <a:lvl1pPr algn="r">
              <a:defRPr sz="1200"/>
            </a:lvl1pPr>
          </a:lstStyle>
          <a:p>
            <a:fld id="{A537205A-E1E8-4792-BFE4-BDA008854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9826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5558" tIns="47779" rIns="95558" bIns="4777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5558" tIns="47779" rIns="95558" bIns="47779" rtlCol="0"/>
          <a:lstStyle>
            <a:lvl1pPr algn="r">
              <a:defRPr sz="1200"/>
            </a:lvl1pPr>
          </a:lstStyle>
          <a:p>
            <a:fld id="{EFD09F21-8F1F-4129-8AEA-7EF5D9ADF331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58" tIns="47779" rIns="95558" bIns="4777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5558" tIns="47779" rIns="95558" bIns="4777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5558" tIns="47779" rIns="95558" bIns="4777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5558" tIns="47779" rIns="95558" bIns="47779" rtlCol="0" anchor="b"/>
          <a:lstStyle>
            <a:lvl1pPr algn="r">
              <a:defRPr sz="1200"/>
            </a:lvl1pPr>
          </a:lstStyle>
          <a:p>
            <a:fld id="{B32C31BA-67D8-413F-A5DD-028125073D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085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5225" y="1239838"/>
            <a:ext cx="4467225" cy="335121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2C31BA-67D8-413F-A5DD-028125073D1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5386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C1534-9D13-43E9-BC8B-5694C28527E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0524" y="432177"/>
            <a:ext cx="5500229" cy="1194693"/>
          </a:xfrm>
        </p:spPr>
        <p:txBody>
          <a:bodyPr>
            <a:noAutofit/>
          </a:bodyPr>
          <a:lstStyle>
            <a:lvl1pPr>
              <a:defRPr sz="3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63A8573-17E8-4191-86F9-ABE0BA279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noProof="0" smtClean="0"/>
              <a:t>1/23/2026</a:t>
            </a:fld>
            <a:endParaRPr lang="en-US" noProof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D92FA6-D8B1-4403-B9DD-E60A4F351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C2CB2D-6860-4817-B66C-9C44DC4CA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noProof="0" smtClean="0"/>
              <a:t>‹#›</a:t>
            </a:fld>
            <a:endParaRPr lang="en-US" noProof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83C82E0-1F49-4A07-A8B3-E2F2CBAC03B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20524" y="1371282"/>
            <a:ext cx="3760470" cy="511176"/>
          </a:xfrm>
        </p:spPr>
        <p:txBody>
          <a:bodyPr>
            <a:noAutofit/>
          </a:bodyPr>
          <a:lstStyle>
            <a:lvl1pPr marL="0" indent="0">
              <a:spcBef>
                <a:spcPts val="900"/>
              </a:spcBef>
              <a:buNone/>
              <a:defRPr sz="2000" b="1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45210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C1534-9D13-43E9-BC8B-5694C28527E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0524" y="432177"/>
            <a:ext cx="5500229" cy="1194693"/>
          </a:xfrm>
        </p:spPr>
        <p:txBody>
          <a:bodyPr>
            <a:noAutofit/>
          </a:bodyPr>
          <a:lstStyle>
            <a:lvl1pPr>
              <a:defRPr sz="3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63A8573-17E8-4191-86F9-ABE0BA279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noProof="0" smtClean="0"/>
              <a:t>1/23/2026</a:t>
            </a:fld>
            <a:endParaRPr lang="en-US" noProof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D92FA6-D8B1-4403-B9DD-E60A4F351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C2CB2D-6860-4817-B66C-9C44DC4CA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noProof="0" smtClean="0"/>
              <a:t>‹#›</a:t>
            </a:fld>
            <a:endParaRPr lang="en-US" noProof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83C82E0-1F49-4A07-A8B3-E2F2CBAC03B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20524" y="1371282"/>
            <a:ext cx="3760470" cy="511176"/>
          </a:xfrm>
        </p:spPr>
        <p:txBody>
          <a:bodyPr>
            <a:noAutofit/>
          </a:bodyPr>
          <a:lstStyle>
            <a:lvl1pPr marL="0" indent="0">
              <a:spcBef>
                <a:spcPts val="900"/>
              </a:spcBef>
              <a:buNone/>
              <a:defRPr sz="2000" b="1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DC4173A-9EF2-4DB4-AE8D-0202037CB0D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20065" y="2160271"/>
            <a:ext cx="11921490" cy="66274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60448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2D4183-9737-47D0-A399-C54D7F7C4C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0110" y="511176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E3A5CB-DFC3-4FD4-B13D-480B9D5777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50C37A-64D2-409F-A58F-B4B1F1F349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80110" y="8898891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929172-4BF7-429F-BA25-7E9D1A4215EE}" type="datetimeFigureOut">
              <a:rPr lang="en-US" noProof="0" smtClean="0"/>
              <a:t>1/23/2026</a:t>
            </a:fld>
            <a:endParaRPr lang="en-US" noProof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34EBE4-7608-464D-BFA2-97741404DA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40530" y="8898891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noProof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6BEC42-CA83-4077-8D77-E2514DA723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41130" y="8898891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66EA62-41C5-4F9A-A915-5B0BC739C923}" type="slidenum">
              <a:rPr lang="en-US" noProof="0" smtClean="0"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167616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803" r:id="rId1"/>
    <p:sldLayoutId id="2147484804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TextBox 122">
            <a:extLst>
              <a:ext uri="{FF2B5EF4-FFF2-40B4-BE49-F238E27FC236}">
                <a16:creationId xmlns:a16="http://schemas.microsoft.com/office/drawing/2014/main" id="{3ACBF178-E748-0E3B-357E-CDFF166A6EFF}"/>
              </a:ext>
            </a:extLst>
          </p:cNvPr>
          <p:cNvSpPr txBox="1"/>
          <p:nvPr/>
        </p:nvSpPr>
        <p:spPr>
          <a:xfrm>
            <a:off x="481263" y="382276"/>
            <a:ext cx="11839073" cy="4181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/>
              <a:t>Public Health Team Structure – December 2025</a:t>
            </a:r>
            <a:endParaRPr lang="en-GB" b="1" u="sng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5B92FBDA-F4AC-AF25-7CF1-E2EEF23B2F74}"/>
              </a:ext>
            </a:extLst>
          </p:cNvPr>
          <p:cNvGrpSpPr/>
          <p:nvPr/>
        </p:nvGrpSpPr>
        <p:grpSpPr>
          <a:xfrm>
            <a:off x="303589" y="919292"/>
            <a:ext cx="12376916" cy="8299632"/>
            <a:chOff x="200184" y="944512"/>
            <a:chExt cx="12376916" cy="8299632"/>
          </a:xfrm>
        </p:grpSpPr>
        <p:sp>
          <p:nvSpPr>
            <p:cNvPr id="147" name="Rectangle 146">
              <a:extLst>
                <a:ext uri="{FF2B5EF4-FFF2-40B4-BE49-F238E27FC236}">
                  <a16:creationId xmlns:a16="http://schemas.microsoft.com/office/drawing/2014/main" id="{F3AE564E-E1AB-422A-9067-1D83448922D2}"/>
                </a:ext>
              </a:extLst>
            </p:cNvPr>
            <p:cNvSpPr/>
            <p:nvPr/>
          </p:nvSpPr>
          <p:spPr>
            <a:xfrm>
              <a:off x="200184" y="2071473"/>
              <a:ext cx="1828800" cy="1148957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28575" cap="rnd" cmpd="sng" algn="ctr">
              <a:noFill/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715" tIns="5715" rIns="5715" bIns="54011" numCol="1" spcCol="1270" anchor="ctr" anchorCtr="0">
              <a:noAutofit/>
              <a:flatTx/>
            </a:bodyPr>
            <a:lstStyle/>
            <a:p>
              <a:pPr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100" dirty="0">
                  <a:solidFill>
                    <a:schemeClr val="tx1"/>
                  </a:solidFill>
                </a:rPr>
                <a:t>Director Children’s Commissioning, Nursing and Wellbeing </a:t>
              </a:r>
            </a:p>
          </p:txBody>
        </p:sp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A4984CEC-F323-C43E-ABA5-313A2743ACB4}"/>
                </a:ext>
              </a:extLst>
            </p:cNvPr>
            <p:cNvGrpSpPr/>
            <p:nvPr/>
          </p:nvGrpSpPr>
          <p:grpSpPr>
            <a:xfrm>
              <a:off x="202604" y="944512"/>
              <a:ext cx="12374496" cy="8299632"/>
              <a:chOff x="202604" y="944512"/>
              <a:chExt cx="12374496" cy="8299632"/>
            </a:xfrm>
          </p:grpSpPr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912543CF-3BD4-40B0-BB18-006DCC4331CA}"/>
                  </a:ext>
                </a:extLst>
              </p:cNvPr>
              <p:cNvSpPr/>
              <p:nvPr/>
            </p:nvSpPr>
            <p:spPr>
              <a:xfrm>
                <a:off x="5270425" y="944512"/>
                <a:ext cx="1828800" cy="763530"/>
              </a:xfrm>
              <a:prstGeom prst="rect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spcFirstLastPara="0" vert="horz" wrap="square" lIns="5715" tIns="5715" rIns="5715" bIns="54011" numCol="1" spcCol="1270" anchor="ctr" anchorCtr="0">
                <a:noAutofit/>
                <a:flatTx/>
              </a:bodyPr>
              <a:lstStyle/>
              <a:p>
                <a:pPr algn="ctr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200" i="1" dirty="0">
                    <a:solidFill>
                      <a:schemeClr val="tx1"/>
                    </a:solidFill>
                  </a:rPr>
                  <a:t>Director of Public Health</a:t>
                </a:r>
              </a:p>
            </p:txBody>
          </p:sp>
          <p:grpSp>
            <p:nvGrpSpPr>
              <p:cNvPr id="9" name="Group 8">
                <a:extLst>
                  <a:ext uri="{FF2B5EF4-FFF2-40B4-BE49-F238E27FC236}">
                    <a16:creationId xmlns:a16="http://schemas.microsoft.com/office/drawing/2014/main" id="{BCA24F85-098F-BBC5-DF17-0404B3F02768}"/>
                  </a:ext>
                </a:extLst>
              </p:cNvPr>
              <p:cNvGrpSpPr/>
              <p:nvPr/>
            </p:nvGrpSpPr>
            <p:grpSpPr>
              <a:xfrm>
                <a:off x="4870140" y="3958042"/>
                <a:ext cx="1735871" cy="5286102"/>
                <a:chOff x="4200457" y="4236392"/>
                <a:chExt cx="1735871" cy="5286102"/>
              </a:xfrm>
            </p:grpSpPr>
            <p:cxnSp>
              <p:nvCxnSpPr>
                <p:cNvPr id="155" name="Straight Connector 154">
                  <a:extLst>
                    <a:ext uri="{FF2B5EF4-FFF2-40B4-BE49-F238E27FC236}">
                      <a16:creationId xmlns:a16="http://schemas.microsoft.com/office/drawing/2014/main" id="{0FB9516A-3910-DDB5-0A90-CFB5EE72091F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138787" y="7661651"/>
                  <a:ext cx="0" cy="343245"/>
                </a:xfrm>
                <a:prstGeom prst="line">
                  <a:avLst/>
                </a:prstGeom>
                <a:ln w="6350">
                  <a:solidFill>
                    <a:schemeClr val="bg1">
                      <a:lumMod val="50000"/>
                    </a:schemeClr>
                  </a:solidFill>
                  <a:prstDash val="solid"/>
                  <a:headEnd type="none" w="sm" len="sm"/>
                  <a:tailEnd type="non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6" name="Straight Connector 205">
                  <a:extLst>
                    <a:ext uri="{FF2B5EF4-FFF2-40B4-BE49-F238E27FC236}">
                      <a16:creationId xmlns:a16="http://schemas.microsoft.com/office/drawing/2014/main" id="{3075AB11-BAD3-42E5-BC8F-B1153E21F91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026521" y="5054159"/>
                  <a:ext cx="0" cy="422979"/>
                </a:xfrm>
                <a:prstGeom prst="line">
                  <a:avLst/>
                </a:prstGeom>
                <a:ln w="6350">
                  <a:solidFill>
                    <a:schemeClr val="bg1">
                      <a:lumMod val="50000"/>
                    </a:schemeClr>
                  </a:solidFill>
                  <a:prstDash val="solid"/>
                  <a:headEnd type="none" w="sm" len="sm"/>
                  <a:tailEnd type="non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80" name="Rectangle 179">
                  <a:extLst>
                    <a:ext uri="{FF2B5EF4-FFF2-40B4-BE49-F238E27FC236}">
                      <a16:creationId xmlns:a16="http://schemas.microsoft.com/office/drawing/2014/main" id="{C93299AE-BEEA-4E5E-88CB-50F2F112D78D}"/>
                    </a:ext>
                  </a:extLst>
                </p:cNvPr>
                <p:cNvSpPr/>
                <p:nvPr/>
              </p:nvSpPr>
              <p:spPr>
                <a:xfrm>
                  <a:off x="4200457" y="4236392"/>
                  <a:ext cx="1631188" cy="810311"/>
                </a:xfrm>
                <a:prstGeom prst="rect">
                  <a:avLst/>
                </a:prstGeom>
                <a:solidFill>
                  <a:schemeClr val="accent4">
                    <a:lumMod val="20000"/>
                    <a:lumOff val="80000"/>
                  </a:schemeClr>
                </a:solidFill>
                <a:ln w="28575" cap="rnd" cmpd="sng" algn="ctr">
                  <a:noFill/>
                  <a:prstDash val="solid"/>
                </a:ln>
                <a:effectLst/>
              </p:spPr>
              <p:style>
                <a:lnRef idx="2">
                  <a:scrgbClr r="0" g="0" b="0"/>
                </a:lnRef>
                <a:fillRef idx="1">
                  <a:scrgbClr r="0" g="0" b="0"/>
                </a:fillRef>
                <a:effectRef idx="0">
                  <a:scrgbClr r="0" g="0" b="0"/>
                </a:effectRef>
                <a:fontRef idx="minor">
                  <a:schemeClr val="lt1"/>
                </a:fontRef>
              </p:style>
              <p:txBody>
                <a:bodyPr spcFirstLastPara="0" vert="horz" wrap="square" lIns="5715" tIns="5715" rIns="5715" bIns="54011" numCol="1" spcCol="1270" anchor="ctr" anchorCtr="0">
                  <a:noAutofit/>
                  <a:flatTx/>
                </a:bodyPr>
                <a:lstStyle/>
                <a:p>
                  <a:pPr algn="ctr" defTabSz="4000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r>
                    <a:rPr lang="en-US" sz="1100" i="1" dirty="0">
                      <a:solidFill>
                        <a:schemeClr val="tx1"/>
                      </a:solidFill>
                    </a:rPr>
                    <a:t>Public Health Principal Manager (Commissioning)</a:t>
                  </a:r>
                </a:p>
              </p:txBody>
            </p:sp>
            <p:sp>
              <p:nvSpPr>
                <p:cNvPr id="183" name="Rectangle 182">
                  <a:extLst>
                    <a:ext uri="{FF2B5EF4-FFF2-40B4-BE49-F238E27FC236}">
                      <a16:creationId xmlns:a16="http://schemas.microsoft.com/office/drawing/2014/main" id="{DC38D3DB-30B8-4A79-9C76-C565CFF33780}"/>
                    </a:ext>
                  </a:extLst>
                </p:cNvPr>
                <p:cNvSpPr/>
                <p:nvPr/>
              </p:nvSpPr>
              <p:spPr>
                <a:xfrm>
                  <a:off x="4321599" y="5459951"/>
                  <a:ext cx="1614729" cy="2240134"/>
                </a:xfrm>
                <a:prstGeom prst="rect">
                  <a:avLst/>
                </a:prstGeom>
                <a:solidFill>
                  <a:schemeClr val="accent4">
                    <a:lumMod val="20000"/>
                    <a:lumOff val="80000"/>
                  </a:schemeClr>
                </a:solidFill>
                <a:ln w="28575" cap="rnd" cmpd="sng" algn="ctr">
                  <a:noFill/>
                  <a:prstDash val="solid"/>
                </a:ln>
                <a:effectLst/>
              </p:spPr>
              <p:style>
                <a:lnRef idx="2">
                  <a:scrgbClr r="0" g="0" b="0"/>
                </a:lnRef>
                <a:fillRef idx="1">
                  <a:scrgbClr r="0" g="0" b="0"/>
                </a:fillRef>
                <a:effectRef idx="0">
                  <a:scrgbClr r="0" g="0" b="0"/>
                </a:effectRef>
                <a:fontRef idx="minor">
                  <a:schemeClr val="lt1"/>
                </a:fontRef>
              </p:style>
              <p:txBody>
                <a:bodyPr spcFirstLastPara="0" vert="horz" wrap="square" lIns="5715" tIns="5715" rIns="5715" bIns="54011" numCol="1" spcCol="1270" anchor="t" anchorCtr="0">
                  <a:noAutofit/>
                  <a:flatTx/>
                </a:bodyPr>
                <a:lstStyle/>
                <a:p>
                  <a:pPr algn="ctr" defTabSz="400050">
                    <a:lnSpc>
                      <a:spcPct val="90000"/>
                    </a:lnSpc>
                    <a:spcBef>
                      <a:spcPct val="0"/>
                    </a:spcBef>
                    <a:spcAft>
                      <a:spcPts val="500"/>
                    </a:spcAft>
                  </a:pPr>
                  <a:endParaRPr lang="en-US" sz="1100" b="1" u="sng" dirty="0">
                    <a:solidFill>
                      <a:schemeClr val="tx1"/>
                    </a:solidFill>
                  </a:endParaRPr>
                </a:p>
                <a:p>
                  <a:pPr algn="ctr" defTabSz="400050">
                    <a:lnSpc>
                      <a:spcPct val="90000"/>
                    </a:lnSpc>
                    <a:spcBef>
                      <a:spcPct val="0"/>
                    </a:spcBef>
                    <a:spcAft>
                      <a:spcPts val="500"/>
                    </a:spcAft>
                  </a:pPr>
                  <a:endParaRPr lang="en-US" sz="1100" b="1" u="sng" dirty="0">
                    <a:solidFill>
                      <a:schemeClr val="tx1"/>
                    </a:solidFill>
                  </a:endParaRPr>
                </a:p>
                <a:p>
                  <a:pPr algn="ctr" defTabSz="400050">
                    <a:lnSpc>
                      <a:spcPct val="90000"/>
                    </a:lnSpc>
                    <a:spcBef>
                      <a:spcPct val="0"/>
                    </a:spcBef>
                    <a:spcAft>
                      <a:spcPts val="500"/>
                    </a:spcAft>
                  </a:pPr>
                  <a:endParaRPr lang="en-US" sz="1100" b="1" u="sng" dirty="0">
                    <a:solidFill>
                      <a:schemeClr val="tx1"/>
                    </a:solidFill>
                  </a:endParaRPr>
                </a:p>
                <a:p>
                  <a:pPr algn="ctr" defTabSz="400050">
                    <a:lnSpc>
                      <a:spcPct val="90000"/>
                    </a:lnSpc>
                    <a:spcBef>
                      <a:spcPct val="0"/>
                    </a:spcBef>
                    <a:spcAft>
                      <a:spcPts val="500"/>
                    </a:spcAft>
                  </a:pPr>
                  <a:endParaRPr lang="en-US" sz="1100" b="1" u="sng" dirty="0">
                    <a:solidFill>
                      <a:schemeClr val="tx1"/>
                    </a:solidFill>
                  </a:endParaRPr>
                </a:p>
                <a:p>
                  <a:pPr algn="ctr" defTabSz="400050">
                    <a:lnSpc>
                      <a:spcPct val="90000"/>
                    </a:lnSpc>
                    <a:spcBef>
                      <a:spcPct val="0"/>
                    </a:spcBef>
                    <a:spcAft>
                      <a:spcPts val="500"/>
                    </a:spcAft>
                  </a:pPr>
                  <a:r>
                    <a:rPr lang="en-US" sz="1100" b="1" u="sng" dirty="0">
                      <a:solidFill>
                        <a:schemeClr val="tx1"/>
                      </a:solidFill>
                    </a:rPr>
                    <a:t>Strategic Managers</a:t>
                  </a:r>
                </a:p>
              </p:txBody>
            </p:sp>
            <p:sp>
              <p:nvSpPr>
                <p:cNvPr id="80" name="Rectangle 79">
                  <a:extLst>
                    <a:ext uri="{FF2B5EF4-FFF2-40B4-BE49-F238E27FC236}">
                      <a16:creationId xmlns:a16="http://schemas.microsoft.com/office/drawing/2014/main" id="{7EFF8C6A-198C-156A-8BFB-0DF2370B1742}"/>
                    </a:ext>
                  </a:extLst>
                </p:cNvPr>
                <p:cNvSpPr/>
                <p:nvPr/>
              </p:nvSpPr>
              <p:spPr>
                <a:xfrm>
                  <a:off x="4337620" y="7981949"/>
                  <a:ext cx="1576591" cy="1540545"/>
                </a:xfrm>
                <a:prstGeom prst="rect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 w="28575" cap="rnd" cmpd="sng" algn="ctr">
                  <a:noFill/>
                  <a:prstDash val="solid"/>
                </a:ln>
                <a:effectLst/>
              </p:spPr>
              <p:style>
                <a:lnRef idx="2">
                  <a:scrgbClr r="0" g="0" b="0"/>
                </a:lnRef>
                <a:fillRef idx="1">
                  <a:scrgbClr r="0" g="0" b="0"/>
                </a:fillRef>
                <a:effectRef idx="0">
                  <a:scrgbClr r="0" g="0" b="0"/>
                </a:effectRef>
                <a:fontRef idx="minor">
                  <a:schemeClr val="lt1"/>
                </a:fontRef>
              </p:style>
              <p:txBody>
                <a:bodyPr spcFirstLastPara="0" vert="horz" wrap="square" lIns="5715" tIns="5715" rIns="5715" bIns="54011" numCol="1" spcCol="1270" anchor="ctr" anchorCtr="0">
                  <a:noAutofit/>
                  <a:flatTx/>
                </a:bodyPr>
                <a:lstStyle/>
                <a:p>
                  <a:pPr algn="ctr" defTabSz="4000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r>
                    <a:rPr lang="en-US" sz="1100" b="1" u="sng" dirty="0">
                      <a:solidFill>
                        <a:schemeClr val="tx1"/>
                      </a:solidFill>
                    </a:rPr>
                    <a:t>Public Health Programme &amp; Commissioning Managers</a:t>
                  </a:r>
                </a:p>
              </p:txBody>
            </p:sp>
          </p:grpSp>
          <p:sp>
            <p:nvSpPr>
              <p:cNvPr id="144" name="Rectangle 143">
                <a:extLst>
                  <a:ext uri="{FF2B5EF4-FFF2-40B4-BE49-F238E27FC236}">
                    <a16:creationId xmlns:a16="http://schemas.microsoft.com/office/drawing/2014/main" id="{F21E8B07-0BC6-4DE6-B1E4-773C5D1F75EB}"/>
                  </a:ext>
                </a:extLst>
              </p:cNvPr>
              <p:cNvSpPr/>
              <p:nvPr/>
            </p:nvSpPr>
            <p:spPr>
              <a:xfrm>
                <a:off x="5246590" y="2066992"/>
                <a:ext cx="1865773" cy="1140907"/>
              </a:xfrm>
              <a:prstGeom prst="rect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 w="28575" cap="rnd" cmpd="sng" algn="ctr">
                <a:noFill/>
                <a:prstDash val="solid"/>
              </a:ln>
              <a:effectLst/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5715" tIns="5715" rIns="5715" bIns="54011" numCol="1" spcCol="1270" anchor="ctr" anchorCtr="0">
                <a:noAutofit/>
                <a:flatTx/>
              </a:bodyPr>
              <a:lstStyle/>
              <a:p>
                <a:pPr algn="ctr" defTabSz="400050">
                  <a:spcBef>
                    <a:spcPct val="0"/>
                  </a:spcBef>
                </a:pPr>
                <a:r>
                  <a:rPr lang="en-US" sz="1100" i="1" dirty="0">
                    <a:solidFill>
                      <a:schemeClr val="tx2">
                        <a:lumMod val="50000"/>
                      </a:schemeClr>
                    </a:solidFill>
                    <a:cs typeface="Arial" panose="020B0604020202020204" pitchFamily="34" charset="0"/>
                  </a:rPr>
                  <a:t>Director of Health Protection &amp; Commissioning</a:t>
                </a:r>
              </a:p>
              <a:p>
                <a:pPr algn="ctr" defTabSz="400050">
                  <a:spcBef>
                    <a:spcPct val="0"/>
                  </a:spcBef>
                </a:pPr>
                <a:r>
                  <a:rPr lang="en-US" sz="1100" i="1" dirty="0">
                    <a:solidFill>
                      <a:schemeClr val="tx2">
                        <a:lumMod val="50000"/>
                      </a:schemeClr>
                    </a:solidFill>
                    <a:cs typeface="Arial" panose="020B0604020202020204" pitchFamily="34" charset="0"/>
                  </a:rPr>
                  <a:t>(Deputy DPH</a:t>
                </a:r>
                <a:r>
                  <a:rPr lang="en-US" sz="1100" i="1" dirty="0">
                    <a:solidFill>
                      <a:schemeClr val="tx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 </a:t>
                </a:r>
              </a:p>
            </p:txBody>
          </p:sp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5FCF6D4E-18B9-AB54-272F-692DA6B1BA47}"/>
                  </a:ext>
                </a:extLst>
              </p:cNvPr>
              <p:cNvGrpSpPr/>
              <p:nvPr/>
            </p:nvGrpSpPr>
            <p:grpSpPr>
              <a:xfrm>
                <a:off x="8481578" y="3937953"/>
                <a:ext cx="1758567" cy="5306191"/>
                <a:chOff x="7989248" y="4228753"/>
                <a:chExt cx="1758567" cy="5306191"/>
              </a:xfrm>
            </p:grpSpPr>
            <p:cxnSp>
              <p:nvCxnSpPr>
                <p:cNvPr id="158" name="Straight Connector 157">
                  <a:extLst>
                    <a:ext uri="{FF2B5EF4-FFF2-40B4-BE49-F238E27FC236}">
                      <a16:creationId xmlns:a16="http://schemas.microsoft.com/office/drawing/2014/main" id="{DF68519D-D632-A115-B3A9-68D6623BC28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8859114" y="7708736"/>
                  <a:ext cx="0" cy="257885"/>
                </a:xfrm>
                <a:prstGeom prst="line">
                  <a:avLst/>
                </a:prstGeom>
                <a:ln w="6350">
                  <a:solidFill>
                    <a:schemeClr val="bg1">
                      <a:lumMod val="50000"/>
                    </a:schemeClr>
                  </a:solidFill>
                  <a:prstDash val="solid"/>
                  <a:headEnd type="none" w="sm" len="sm"/>
                  <a:tailEnd type="non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77" name="Rectangle 176">
                  <a:extLst>
                    <a:ext uri="{FF2B5EF4-FFF2-40B4-BE49-F238E27FC236}">
                      <a16:creationId xmlns:a16="http://schemas.microsoft.com/office/drawing/2014/main" id="{62FE95E2-7899-46D1-BD09-DBC69EBBF739}"/>
                    </a:ext>
                  </a:extLst>
                </p:cNvPr>
                <p:cNvSpPr/>
                <p:nvPr/>
              </p:nvSpPr>
              <p:spPr>
                <a:xfrm>
                  <a:off x="8019728" y="5472401"/>
                  <a:ext cx="1712281" cy="2242024"/>
                </a:xfrm>
                <a:prstGeom prst="rect">
                  <a:avLst/>
                </a:prstGeom>
                <a:solidFill>
                  <a:schemeClr val="accent3">
                    <a:lumMod val="20000"/>
                    <a:lumOff val="80000"/>
                  </a:schemeClr>
                </a:solidFill>
                <a:ln w="28575" cap="rnd" cmpd="sng" algn="ctr">
                  <a:noFill/>
                  <a:prstDash val="solid"/>
                </a:ln>
                <a:effectLst/>
              </p:spPr>
              <p:style>
                <a:lnRef idx="2">
                  <a:scrgbClr r="0" g="0" b="0"/>
                </a:lnRef>
                <a:fillRef idx="1">
                  <a:scrgbClr r="0" g="0" b="0"/>
                </a:fillRef>
                <a:effectRef idx="0">
                  <a:scrgbClr r="0" g="0" b="0"/>
                </a:effectRef>
                <a:fontRef idx="minor">
                  <a:schemeClr val="lt1"/>
                </a:fontRef>
              </p:style>
              <p:txBody>
                <a:bodyPr spcFirstLastPara="0" vert="horz" wrap="square" lIns="5715" tIns="5715" rIns="5715" bIns="54011" numCol="1" spcCol="1270" anchor="t" anchorCtr="0">
                  <a:noAutofit/>
                  <a:flatTx/>
                </a:bodyPr>
                <a:lstStyle/>
                <a:p>
                  <a:pPr algn="ctr" defTabSz="4000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1100" b="1" u="sng" dirty="0">
                    <a:solidFill>
                      <a:schemeClr val="tx1"/>
                    </a:solidFill>
                  </a:endParaRPr>
                </a:p>
                <a:p>
                  <a:pPr algn="ctr" defTabSz="4000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1100" b="1" u="sng" dirty="0">
                    <a:solidFill>
                      <a:schemeClr val="tx1"/>
                    </a:solidFill>
                  </a:endParaRPr>
                </a:p>
                <a:p>
                  <a:pPr algn="ctr" defTabSz="4000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1100" b="1" u="sng" dirty="0">
                    <a:solidFill>
                      <a:schemeClr val="tx1"/>
                    </a:solidFill>
                  </a:endParaRPr>
                </a:p>
                <a:p>
                  <a:pPr algn="ctr" defTabSz="4000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1100" b="1" u="sng" dirty="0">
                    <a:solidFill>
                      <a:schemeClr val="tx1"/>
                    </a:solidFill>
                  </a:endParaRPr>
                </a:p>
                <a:p>
                  <a:pPr algn="ctr" defTabSz="4000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r>
                    <a:rPr lang="en-US" sz="1100" b="1" u="sng" dirty="0">
                      <a:solidFill>
                        <a:schemeClr val="tx1"/>
                      </a:solidFill>
                    </a:rPr>
                    <a:t>Inequalities Improvement Leads </a:t>
                  </a:r>
                </a:p>
              </p:txBody>
            </p:sp>
            <p:sp>
              <p:nvSpPr>
                <p:cNvPr id="87" name="Rectangle 86">
                  <a:extLst>
                    <a:ext uri="{FF2B5EF4-FFF2-40B4-BE49-F238E27FC236}">
                      <a16:creationId xmlns:a16="http://schemas.microsoft.com/office/drawing/2014/main" id="{0BB7355E-B085-757D-C9F5-38534A2DC3E6}"/>
                    </a:ext>
                  </a:extLst>
                </p:cNvPr>
                <p:cNvSpPr/>
                <p:nvPr/>
              </p:nvSpPr>
              <p:spPr>
                <a:xfrm>
                  <a:off x="8028126" y="4228753"/>
                  <a:ext cx="1681387" cy="872419"/>
                </a:xfrm>
                <a:prstGeom prst="rect">
                  <a:avLst/>
                </a:prstGeom>
                <a:solidFill>
                  <a:schemeClr val="accent3">
                    <a:lumMod val="20000"/>
                    <a:lumOff val="80000"/>
                  </a:schemeClr>
                </a:solidFill>
                <a:ln w="28575" cap="rnd" cmpd="sng" algn="ctr">
                  <a:noFill/>
                  <a:prstDash val="solid"/>
                </a:ln>
                <a:effectLst/>
              </p:spPr>
              <p:style>
                <a:lnRef idx="2">
                  <a:scrgbClr r="0" g="0" b="0"/>
                </a:lnRef>
                <a:fillRef idx="1">
                  <a:scrgbClr r="0" g="0" b="0"/>
                </a:fillRef>
                <a:effectRef idx="0">
                  <a:scrgbClr r="0" g="0" b="0"/>
                </a:effectRef>
                <a:fontRef idx="minor">
                  <a:schemeClr val="lt1"/>
                </a:fontRef>
              </p:style>
              <p:txBody>
                <a:bodyPr spcFirstLastPara="0" vert="horz" wrap="square" lIns="5715" tIns="5715" rIns="5715" bIns="54011" numCol="1" spcCol="1270" anchor="ctr" anchorCtr="0">
                  <a:noAutofit/>
                  <a:flatTx/>
                </a:bodyPr>
                <a:lstStyle/>
                <a:p>
                  <a:pPr algn="ctr" defTabSz="4000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r>
                    <a:rPr lang="en-US" sz="1100" i="1" dirty="0">
                      <a:solidFill>
                        <a:schemeClr val="tx1"/>
                      </a:solidFill>
                    </a:rPr>
                    <a:t>Public Health Inequalities Improvement Team Manager</a:t>
                  </a:r>
                </a:p>
              </p:txBody>
            </p:sp>
            <p:cxnSp>
              <p:nvCxnSpPr>
                <p:cNvPr id="113" name="Straight Connector 112">
                  <a:extLst>
                    <a:ext uri="{FF2B5EF4-FFF2-40B4-BE49-F238E27FC236}">
                      <a16:creationId xmlns:a16="http://schemas.microsoft.com/office/drawing/2014/main" id="{1990AD2D-5EFE-B7EA-3D6A-0375C9021BB9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8845388" y="5076584"/>
                  <a:ext cx="0" cy="400302"/>
                </a:xfrm>
                <a:prstGeom prst="line">
                  <a:avLst/>
                </a:prstGeom>
                <a:ln w="6350">
                  <a:solidFill>
                    <a:schemeClr val="bg1">
                      <a:lumMod val="50000"/>
                    </a:schemeClr>
                  </a:solidFill>
                  <a:prstDash val="solid"/>
                  <a:headEnd type="none" w="sm" len="sm"/>
                  <a:tailEnd type="none" w="sm" len="sm"/>
                </a:ln>
                <a:effectLst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2" name="Rectangle 121">
                  <a:extLst>
                    <a:ext uri="{FF2B5EF4-FFF2-40B4-BE49-F238E27FC236}">
                      <a16:creationId xmlns:a16="http://schemas.microsoft.com/office/drawing/2014/main" id="{0D9AFB45-5782-9C24-9EE5-DC9368CEA6FE}"/>
                    </a:ext>
                  </a:extLst>
                </p:cNvPr>
                <p:cNvSpPr/>
                <p:nvPr/>
              </p:nvSpPr>
              <p:spPr>
                <a:xfrm>
                  <a:off x="7989248" y="7969219"/>
                  <a:ext cx="1758567" cy="1565725"/>
                </a:xfrm>
                <a:prstGeom prst="rect">
                  <a:avLst/>
                </a:prstGeom>
                <a:solidFill>
                  <a:schemeClr val="accent3">
                    <a:lumMod val="20000"/>
                    <a:lumOff val="80000"/>
                  </a:schemeClr>
                </a:solidFill>
                <a:ln w="28575" cap="rnd" cmpd="sng" algn="ctr">
                  <a:noFill/>
                  <a:prstDash val="solid"/>
                </a:ln>
                <a:effectLst/>
              </p:spPr>
              <p:style>
                <a:lnRef idx="2">
                  <a:scrgbClr r="0" g="0" b="0"/>
                </a:lnRef>
                <a:fillRef idx="1">
                  <a:scrgbClr r="0" g="0" b="0"/>
                </a:fillRef>
                <a:effectRef idx="0">
                  <a:scrgbClr r="0" g="0" b="0"/>
                </a:effectRef>
                <a:fontRef idx="minor">
                  <a:schemeClr val="lt1"/>
                </a:fontRef>
              </p:style>
              <p:txBody>
                <a:bodyPr spcFirstLastPara="0" vert="horz" wrap="square" lIns="5715" tIns="5715" rIns="5715" bIns="54011" numCol="1" spcCol="1270" anchor="ctr" anchorCtr="0">
                  <a:noAutofit/>
                  <a:flatTx/>
                </a:bodyPr>
                <a:lstStyle/>
                <a:p>
                  <a:pPr algn="ctr" defTabSz="4000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r>
                    <a:rPr lang="en-US" sz="1100" b="1" u="sng" dirty="0">
                      <a:solidFill>
                        <a:schemeClr val="tx1"/>
                      </a:solidFill>
                    </a:rPr>
                    <a:t>Inequalities Improvement Support Officers </a:t>
                  </a:r>
                </a:p>
                <a:p>
                  <a:pPr algn="ctr" defTabSz="4000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1100" b="1" u="sng" dirty="0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id="{F9AC2D22-19BA-9027-D57E-6C8C75A9BACE}"/>
                  </a:ext>
                </a:extLst>
              </p:cNvPr>
              <p:cNvGrpSpPr/>
              <p:nvPr/>
            </p:nvGrpSpPr>
            <p:grpSpPr>
              <a:xfrm>
                <a:off x="6753173" y="3946299"/>
                <a:ext cx="1646892" cy="5297845"/>
                <a:chOff x="6051030" y="4219278"/>
                <a:chExt cx="1646892" cy="5297845"/>
              </a:xfrm>
            </p:grpSpPr>
            <p:cxnSp>
              <p:nvCxnSpPr>
                <p:cNvPr id="157" name="Straight Connector 156">
                  <a:extLst>
                    <a:ext uri="{FF2B5EF4-FFF2-40B4-BE49-F238E27FC236}">
                      <a16:creationId xmlns:a16="http://schemas.microsoft.com/office/drawing/2014/main" id="{E52CE00F-0E37-0E3B-DCC9-42DF64DBF6E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901885" y="7698601"/>
                  <a:ext cx="0" cy="311048"/>
                </a:xfrm>
                <a:prstGeom prst="line">
                  <a:avLst/>
                </a:prstGeom>
                <a:ln w="6350">
                  <a:solidFill>
                    <a:schemeClr val="bg1">
                      <a:lumMod val="50000"/>
                    </a:schemeClr>
                  </a:solidFill>
                  <a:prstDash val="solid"/>
                  <a:headEnd type="none" w="sm" len="sm"/>
                  <a:tailEnd type="non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95" name="Rectangle 194">
                  <a:extLst>
                    <a:ext uri="{FF2B5EF4-FFF2-40B4-BE49-F238E27FC236}">
                      <a16:creationId xmlns:a16="http://schemas.microsoft.com/office/drawing/2014/main" id="{81AC151D-872D-4D73-AE29-952F653257C0}"/>
                    </a:ext>
                  </a:extLst>
                </p:cNvPr>
                <p:cNvSpPr/>
                <p:nvPr/>
              </p:nvSpPr>
              <p:spPr>
                <a:xfrm>
                  <a:off x="6051031" y="4219278"/>
                  <a:ext cx="1631188" cy="852365"/>
                </a:xfrm>
                <a:prstGeom prst="rect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 w="28575" cap="rnd" cmpd="sng" algn="ctr">
                  <a:noFill/>
                  <a:prstDash val="solid"/>
                </a:ln>
                <a:effectLst/>
              </p:spPr>
              <p:style>
                <a:lnRef idx="2">
                  <a:scrgbClr r="0" g="0" b="0"/>
                </a:lnRef>
                <a:fillRef idx="1">
                  <a:scrgbClr r="0" g="0" b="0"/>
                </a:fillRef>
                <a:effectRef idx="0">
                  <a:scrgbClr r="0" g="0" b="0"/>
                </a:effectRef>
                <a:fontRef idx="minor">
                  <a:schemeClr val="lt1"/>
                </a:fontRef>
              </p:style>
              <p:txBody>
                <a:bodyPr spcFirstLastPara="0" vert="horz" wrap="square" lIns="5715" tIns="5715" rIns="5715" bIns="54011" numCol="1" spcCol="1270" anchor="ctr" anchorCtr="0">
                  <a:noAutofit/>
                  <a:flatTx/>
                </a:bodyPr>
                <a:lstStyle/>
                <a:p>
                  <a:pPr algn="ctr" defTabSz="4000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r>
                    <a:rPr lang="en-US" sz="1100" i="1" dirty="0">
                      <a:solidFill>
                        <a:schemeClr val="tx1"/>
                      </a:solidFill>
                    </a:rPr>
                    <a:t>Public Health Principal Manager</a:t>
                  </a:r>
                  <a:endParaRPr lang="en-US" sz="100" b="1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68" name="Rectangle 67">
                  <a:extLst>
                    <a:ext uri="{FF2B5EF4-FFF2-40B4-BE49-F238E27FC236}">
                      <a16:creationId xmlns:a16="http://schemas.microsoft.com/office/drawing/2014/main" id="{78D3D297-F9AD-1A7A-8837-35813448EAF5}"/>
                    </a:ext>
                  </a:extLst>
                </p:cNvPr>
                <p:cNvSpPr/>
                <p:nvPr/>
              </p:nvSpPr>
              <p:spPr>
                <a:xfrm>
                  <a:off x="6066735" y="5454579"/>
                  <a:ext cx="1631187" cy="2255687"/>
                </a:xfrm>
                <a:prstGeom prst="rect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 w="28575" cap="rnd" cmpd="sng" algn="ctr">
                  <a:noFill/>
                  <a:prstDash val="solid"/>
                </a:ln>
                <a:effectLst/>
              </p:spPr>
              <p:style>
                <a:lnRef idx="2">
                  <a:scrgbClr r="0" g="0" b="0"/>
                </a:lnRef>
                <a:fillRef idx="1">
                  <a:scrgbClr r="0" g="0" b="0"/>
                </a:fillRef>
                <a:effectRef idx="0">
                  <a:scrgbClr r="0" g="0" b="0"/>
                </a:effectRef>
                <a:fontRef idx="minor">
                  <a:schemeClr val="lt1"/>
                </a:fontRef>
              </p:style>
              <p:txBody>
                <a:bodyPr spcFirstLastPara="0" vert="horz" wrap="square" lIns="5715" tIns="5715" rIns="5715" bIns="54011" numCol="1" spcCol="1270" anchor="ctr" anchorCtr="0">
                  <a:noAutofit/>
                  <a:flatTx/>
                </a:bodyPr>
                <a:lstStyle/>
                <a:p>
                  <a:pPr algn="ctr" defTabSz="4000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r>
                    <a:rPr lang="en-US" sz="1100" b="1" u="sng" dirty="0">
                      <a:solidFill>
                        <a:schemeClr val="tx1"/>
                      </a:solidFill>
                    </a:rPr>
                    <a:t>Strategic Managers</a:t>
                  </a:r>
                </a:p>
                <a:p>
                  <a:pPr algn="ctr" defTabSz="400050">
                    <a:spcBef>
                      <a:spcPct val="0"/>
                    </a:spcBef>
                  </a:pPr>
                  <a:endParaRPr lang="en-US" sz="600" dirty="0">
                    <a:solidFill>
                      <a:schemeClr val="tx1"/>
                    </a:solidFill>
                  </a:endParaRPr>
                </a:p>
                <a:p>
                  <a:pPr algn="ctr" defTabSz="400050">
                    <a:spcBef>
                      <a:spcPct val="0"/>
                    </a:spcBef>
                  </a:pPr>
                  <a:r>
                    <a:rPr lang="en-US" sz="1000" b="1" dirty="0">
                      <a:solidFill>
                        <a:schemeClr val="tx1"/>
                      </a:solidFill>
                    </a:rPr>
                    <a:t> </a:t>
                  </a:r>
                  <a:endParaRPr lang="en-US" sz="100" b="1" dirty="0">
                    <a:solidFill>
                      <a:schemeClr val="tx1"/>
                    </a:solidFill>
                  </a:endParaRPr>
                </a:p>
              </p:txBody>
            </p:sp>
            <p:cxnSp>
              <p:nvCxnSpPr>
                <p:cNvPr id="69" name="Straight Connector 68">
                  <a:extLst>
                    <a:ext uri="{FF2B5EF4-FFF2-40B4-BE49-F238E27FC236}">
                      <a16:creationId xmlns:a16="http://schemas.microsoft.com/office/drawing/2014/main" id="{93F09969-CF8D-4A2A-45A3-6AFA41C147C9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894149" y="5049019"/>
                  <a:ext cx="1" cy="406958"/>
                </a:xfrm>
                <a:prstGeom prst="line">
                  <a:avLst/>
                </a:prstGeom>
                <a:ln w="6350">
                  <a:solidFill>
                    <a:schemeClr val="bg1">
                      <a:lumMod val="50000"/>
                    </a:schemeClr>
                  </a:solidFill>
                  <a:prstDash val="solid"/>
                  <a:headEnd type="none" w="sm" len="sm"/>
                  <a:tailEnd type="none" w="sm" len="sm"/>
                </a:ln>
                <a:effectLst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33" name="Rectangle 132">
                  <a:extLst>
                    <a:ext uri="{FF2B5EF4-FFF2-40B4-BE49-F238E27FC236}">
                      <a16:creationId xmlns:a16="http://schemas.microsoft.com/office/drawing/2014/main" id="{595028F0-3A26-7AF7-DAB4-403F9C1A4658}"/>
                    </a:ext>
                  </a:extLst>
                </p:cNvPr>
                <p:cNvSpPr/>
                <p:nvPr/>
              </p:nvSpPr>
              <p:spPr>
                <a:xfrm>
                  <a:off x="6051030" y="7976578"/>
                  <a:ext cx="1646891" cy="154054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28575" cap="rnd" cmpd="sng" algn="ctr">
                  <a:noFill/>
                  <a:prstDash val="solid"/>
                </a:ln>
                <a:effectLst/>
              </p:spPr>
              <p:style>
                <a:lnRef idx="2">
                  <a:scrgbClr r="0" g="0" b="0"/>
                </a:lnRef>
                <a:fillRef idx="1">
                  <a:scrgbClr r="0" g="0" b="0"/>
                </a:fillRef>
                <a:effectRef idx="0">
                  <a:scrgbClr r="0" g="0" b="0"/>
                </a:effectRef>
                <a:fontRef idx="minor">
                  <a:schemeClr val="lt1"/>
                </a:fontRef>
              </p:style>
              <p:txBody>
                <a:bodyPr spcFirstLastPara="0" vert="horz" wrap="square" lIns="5715" tIns="5715" rIns="5715" bIns="54011" numCol="1" spcCol="1270" anchor="ctr" anchorCtr="0">
                  <a:noAutofit/>
                  <a:flatTx/>
                </a:bodyPr>
                <a:lstStyle/>
                <a:p>
                  <a:pPr algn="ctr" defTabSz="4000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r>
                    <a:rPr lang="en-US" sz="1100" b="1" u="sng" dirty="0">
                      <a:solidFill>
                        <a:schemeClr val="tx1"/>
                      </a:solidFill>
                    </a:rPr>
                    <a:t>Public Health Programme &amp; Commissioning Managers</a:t>
                  </a:r>
                </a:p>
              </p:txBody>
            </p:sp>
          </p:grpSp>
          <p:grpSp>
            <p:nvGrpSpPr>
              <p:cNvPr id="38" name="Group 37">
                <a:extLst>
                  <a:ext uri="{FF2B5EF4-FFF2-40B4-BE49-F238E27FC236}">
                    <a16:creationId xmlns:a16="http://schemas.microsoft.com/office/drawing/2014/main" id="{B027DC2E-7F4E-39DA-B395-6CEFC591E0C9}"/>
                  </a:ext>
                </a:extLst>
              </p:cNvPr>
              <p:cNvGrpSpPr/>
              <p:nvPr/>
            </p:nvGrpSpPr>
            <p:grpSpPr>
              <a:xfrm>
                <a:off x="7618420" y="1820486"/>
                <a:ext cx="1756500" cy="1318082"/>
                <a:chOff x="6683258" y="1820604"/>
                <a:chExt cx="1828800" cy="1318082"/>
              </a:xfrm>
            </p:grpSpPr>
            <p:sp>
              <p:nvSpPr>
                <p:cNvPr id="150" name="Rectangle 149">
                  <a:extLst>
                    <a:ext uri="{FF2B5EF4-FFF2-40B4-BE49-F238E27FC236}">
                      <a16:creationId xmlns:a16="http://schemas.microsoft.com/office/drawing/2014/main" id="{A84C8281-0D5E-4BF0-AB85-487647294920}"/>
                    </a:ext>
                  </a:extLst>
                </p:cNvPr>
                <p:cNvSpPr/>
                <p:nvPr/>
              </p:nvSpPr>
              <p:spPr>
                <a:xfrm>
                  <a:off x="6683258" y="2020556"/>
                  <a:ext cx="1828800" cy="1118130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28575" cap="rnd" cmpd="sng" algn="ctr">
                  <a:noFill/>
                  <a:prstDash val="solid"/>
                </a:ln>
                <a:effectLst/>
              </p:spPr>
              <p:style>
                <a:lnRef idx="2">
                  <a:scrgbClr r="0" g="0" b="0"/>
                </a:lnRef>
                <a:fillRef idx="1">
                  <a:scrgbClr r="0" g="0" b="0"/>
                </a:fillRef>
                <a:effectRef idx="0">
                  <a:scrgbClr r="0" g="0" b="0"/>
                </a:effectRef>
                <a:fontRef idx="minor">
                  <a:schemeClr val="lt1"/>
                </a:fontRef>
              </p:style>
              <p:txBody>
                <a:bodyPr spcFirstLastPara="0" vert="horz" wrap="square" lIns="5715" tIns="5715" rIns="5715" bIns="54011" numCol="1" spcCol="1270" anchor="ctr" anchorCtr="0">
                  <a:noAutofit/>
                  <a:flatTx/>
                </a:bodyPr>
                <a:lstStyle/>
                <a:p>
                  <a:pPr algn="ctr" defTabSz="4000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r>
                    <a:rPr lang="en-US" sz="1100" i="1" dirty="0">
                      <a:solidFill>
                        <a:schemeClr val="tx1"/>
                      </a:solidFill>
                    </a:rPr>
                    <a:t>Director Healthcare Public Health (Deputy DPH)</a:t>
                  </a:r>
                </a:p>
              </p:txBody>
            </p:sp>
            <p:cxnSp>
              <p:nvCxnSpPr>
                <p:cNvPr id="92" name="Straight Connector 91">
                  <a:extLst>
                    <a:ext uri="{FF2B5EF4-FFF2-40B4-BE49-F238E27FC236}">
                      <a16:creationId xmlns:a16="http://schemas.microsoft.com/office/drawing/2014/main" id="{2C8BF917-46D4-DE27-192E-941A2F93EE1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7613679" y="1820604"/>
                  <a:ext cx="0" cy="228095"/>
                </a:xfrm>
                <a:prstGeom prst="line">
                  <a:avLst/>
                </a:prstGeom>
                <a:ln w="6350">
                  <a:solidFill>
                    <a:schemeClr val="bg1">
                      <a:lumMod val="50000"/>
                    </a:schemeClr>
                  </a:solidFill>
                  <a:prstDash val="solid"/>
                  <a:headEnd type="none" w="sm" len="sm"/>
                  <a:tailEnd type="none" w="sm" len="sm"/>
                </a:ln>
                <a:effectLst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53" name="Rectangle 152">
                <a:extLst>
                  <a:ext uri="{FF2B5EF4-FFF2-40B4-BE49-F238E27FC236}">
                    <a16:creationId xmlns:a16="http://schemas.microsoft.com/office/drawing/2014/main" id="{29118B4F-266C-48F0-8CAF-8BA67DF9A649}"/>
                  </a:ext>
                </a:extLst>
              </p:cNvPr>
              <p:cNvSpPr/>
              <p:nvPr/>
            </p:nvSpPr>
            <p:spPr>
              <a:xfrm>
                <a:off x="9646359" y="2066992"/>
                <a:ext cx="1594538" cy="1112865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 w="28575" cap="rnd" cmpd="sng" algn="ctr">
                <a:noFill/>
                <a:prstDash val="solid"/>
              </a:ln>
              <a:effectLst/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5715" tIns="5715" rIns="5715" bIns="54011" numCol="1" spcCol="1270" anchor="ctr" anchorCtr="0">
                <a:noAutofit/>
                <a:flatTx/>
              </a:bodyPr>
              <a:lstStyle/>
              <a:p>
                <a:pPr marL="0" marR="0" lvl="0" indent="0" algn="ctr" defTabSz="400050" rtl="0" eaLnBrk="1" fontAlgn="auto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100" b="0" i="1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venir Next LT Pro Light"/>
                    <a:ea typeface="+mn-ea"/>
                    <a:cs typeface="+mn-cs"/>
                  </a:rPr>
                  <a:t>Public Health Consultant</a:t>
                </a:r>
              </a:p>
              <a:p>
                <a:pPr algn="ctr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1100" i="1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01" name="Straight Connector 100">
                <a:extLst>
                  <a:ext uri="{FF2B5EF4-FFF2-40B4-BE49-F238E27FC236}">
                    <a16:creationId xmlns:a16="http://schemas.microsoft.com/office/drawing/2014/main" id="{B4C3F209-6616-BC69-7B17-E93C5E43D66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CxnSpPr>
                <a:cxnSpLocks/>
                <a:stCxn id="144" idx="0"/>
                <a:endCxn id="18" idx="2"/>
              </p:cNvCxnSpPr>
              <p:nvPr/>
            </p:nvCxnSpPr>
            <p:spPr>
              <a:xfrm flipV="1">
                <a:off x="6179477" y="1708042"/>
                <a:ext cx="5348" cy="358950"/>
              </a:xfrm>
              <a:prstGeom prst="line">
                <a:avLst/>
              </a:prstGeom>
              <a:ln w="6350">
                <a:solidFill>
                  <a:schemeClr val="bg1">
                    <a:lumMod val="50000"/>
                  </a:schemeClr>
                </a:solidFill>
                <a:prstDash val="solid"/>
                <a:headEnd type="none" w="sm" len="sm"/>
                <a:tailEnd type="none" w="sm" len="sm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3DFFDF7D-DB37-2C47-DD84-F3C9CB207007}"/>
                  </a:ext>
                </a:extLst>
              </p:cNvPr>
              <p:cNvGrpSpPr/>
              <p:nvPr/>
            </p:nvGrpSpPr>
            <p:grpSpPr>
              <a:xfrm>
                <a:off x="853412" y="1791773"/>
                <a:ext cx="11723688" cy="1888428"/>
                <a:chOff x="691379" y="1765368"/>
                <a:chExt cx="11723688" cy="1888428"/>
              </a:xfrm>
            </p:grpSpPr>
            <p:cxnSp>
              <p:nvCxnSpPr>
                <p:cNvPr id="3" name="Straight Connector 2">
                  <a:extLst>
                    <a:ext uri="{FF2B5EF4-FFF2-40B4-BE49-F238E27FC236}">
                      <a16:creationId xmlns:a16="http://schemas.microsoft.com/office/drawing/2014/main" id="{EB6FE6F2-5545-3CCB-51D2-BC3CAD9109A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91379" y="1765368"/>
                  <a:ext cx="11045634" cy="11189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4" name="Rectangle 3">
                  <a:extLst>
                    <a:ext uri="{FF2B5EF4-FFF2-40B4-BE49-F238E27FC236}">
                      <a16:creationId xmlns:a16="http://schemas.microsoft.com/office/drawing/2014/main" id="{CC5B18F0-D100-152D-69F0-7256420253AB}"/>
                    </a:ext>
                  </a:extLst>
                </p:cNvPr>
                <p:cNvSpPr/>
                <p:nvPr/>
              </p:nvSpPr>
              <p:spPr>
                <a:xfrm>
                  <a:off x="11214481" y="1994034"/>
                  <a:ext cx="1200586" cy="1659762"/>
                </a:xfrm>
                <a:prstGeom prst="rect">
                  <a:avLst/>
                </a:prstGeom>
                <a:solidFill>
                  <a:schemeClr val="accent6">
                    <a:lumMod val="40000"/>
                    <a:lumOff val="60000"/>
                  </a:schemeClr>
                </a:solidFill>
                <a:ln w="28575" cap="rnd" cmpd="sng" algn="ctr">
                  <a:noFill/>
                  <a:prstDash val="solid"/>
                </a:ln>
                <a:effectLst/>
              </p:spPr>
              <p:style>
                <a:lnRef idx="2">
                  <a:scrgbClr r="0" g="0" b="0"/>
                </a:lnRef>
                <a:fillRef idx="1">
                  <a:scrgbClr r="0" g="0" b="0"/>
                </a:fillRef>
                <a:effectRef idx="0">
                  <a:scrgbClr r="0" g="0" b="0"/>
                </a:effectRef>
                <a:fontRef idx="minor">
                  <a:schemeClr val="lt1"/>
                </a:fontRef>
              </p:style>
              <p:txBody>
                <a:bodyPr spcFirstLastPara="0" vert="horz" wrap="square" lIns="5715" tIns="5715" rIns="5715" bIns="54011" numCol="1" spcCol="1270" anchor="ctr" anchorCtr="0">
                  <a:noAutofit/>
                  <a:flatTx/>
                </a:bodyPr>
                <a:lstStyle>
                  <a:defPPr>
                    <a:defRPr lang="en-US"/>
                  </a:defPPr>
                  <a:lvl1pPr marL="0" algn="l" defTabSz="1075334" rtl="0" eaLnBrk="1" latinLnBrk="0" hangingPunct="1">
                    <a:defRPr sz="2117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537667" algn="l" defTabSz="1075334" rtl="0" eaLnBrk="1" latinLnBrk="0" hangingPunct="1">
                    <a:defRPr sz="2117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075334" algn="l" defTabSz="1075334" rtl="0" eaLnBrk="1" latinLnBrk="0" hangingPunct="1">
                    <a:defRPr sz="2117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13002" algn="l" defTabSz="1075334" rtl="0" eaLnBrk="1" latinLnBrk="0" hangingPunct="1">
                    <a:defRPr sz="2117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150669" algn="l" defTabSz="1075334" rtl="0" eaLnBrk="1" latinLnBrk="0" hangingPunct="1">
                    <a:defRPr sz="2117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688336" algn="l" defTabSz="1075334" rtl="0" eaLnBrk="1" latinLnBrk="0" hangingPunct="1">
                    <a:defRPr sz="2117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3226003" algn="l" defTabSz="1075334" rtl="0" eaLnBrk="1" latinLnBrk="0" hangingPunct="1">
                    <a:defRPr sz="2117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763670" algn="l" defTabSz="1075334" rtl="0" eaLnBrk="1" latinLnBrk="0" hangingPunct="1">
                    <a:defRPr sz="2117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4301338" algn="l" defTabSz="1075334" rtl="0" eaLnBrk="1" latinLnBrk="0" hangingPunct="1">
                    <a:defRPr sz="2117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defTabSz="4000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1100" b="1" u="sng" dirty="0">
                    <a:solidFill>
                      <a:schemeClr val="tx1"/>
                    </a:solidFill>
                  </a:endParaRPr>
                </a:p>
                <a:p>
                  <a:pPr algn="ctr" defTabSz="4000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r>
                    <a:rPr lang="en-US" sz="1100" b="1" u="sng" dirty="0">
                      <a:solidFill>
                        <a:schemeClr val="tx1"/>
                      </a:solidFill>
                    </a:rPr>
                    <a:t>Registrars - </a:t>
                  </a:r>
                </a:p>
                <a:p>
                  <a:pPr algn="ctr" defTabSz="4000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r>
                    <a:rPr lang="en-US" sz="1100" b="1" u="sng" dirty="0">
                      <a:solidFill>
                        <a:schemeClr val="tx1"/>
                      </a:solidFill>
                    </a:rPr>
                    <a:t>Sports &amp; Exercise Medicine Trainee</a:t>
                  </a:r>
                </a:p>
                <a:p>
                  <a:pPr algn="ctr" defTabSz="4000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br>
                    <a:rPr lang="en-US" sz="1100" b="1" u="sng" dirty="0">
                      <a:solidFill>
                        <a:schemeClr val="tx1"/>
                      </a:solidFill>
                    </a:rPr>
                  </a:br>
                  <a:endParaRPr lang="en-US" sz="1100" dirty="0">
                    <a:solidFill>
                      <a:schemeClr val="tx1"/>
                    </a:solidFill>
                  </a:endParaRPr>
                </a:p>
                <a:p>
                  <a:pPr algn="ctr" defTabSz="4000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r>
                    <a:rPr lang="en-US" sz="1100" b="1" u="sng" dirty="0">
                      <a:solidFill>
                        <a:schemeClr val="tx1"/>
                      </a:solidFill>
                    </a:rPr>
                    <a:t>GP Trainee</a:t>
                  </a:r>
                </a:p>
                <a:p>
                  <a:pPr algn="ctr" defTabSz="4000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1100" dirty="0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14" name="Group 13">
                <a:extLst>
                  <a:ext uri="{FF2B5EF4-FFF2-40B4-BE49-F238E27FC236}">
                    <a16:creationId xmlns:a16="http://schemas.microsoft.com/office/drawing/2014/main" id="{9FA6BC00-227D-308B-BF35-6466AC953315}"/>
                  </a:ext>
                </a:extLst>
              </p:cNvPr>
              <p:cNvGrpSpPr/>
              <p:nvPr/>
            </p:nvGrpSpPr>
            <p:grpSpPr>
              <a:xfrm>
                <a:off x="10321488" y="3946298"/>
                <a:ext cx="1911395" cy="5297846"/>
                <a:chOff x="9805542" y="4221127"/>
                <a:chExt cx="1911395" cy="5297846"/>
              </a:xfrm>
            </p:grpSpPr>
            <p:sp>
              <p:nvSpPr>
                <p:cNvPr id="168" name="Rectangle 167">
                  <a:extLst>
                    <a:ext uri="{FF2B5EF4-FFF2-40B4-BE49-F238E27FC236}">
                      <a16:creationId xmlns:a16="http://schemas.microsoft.com/office/drawing/2014/main" id="{6373F713-1680-4734-878B-86B182DC5AA6}"/>
                    </a:ext>
                  </a:extLst>
                </p:cNvPr>
                <p:cNvSpPr/>
                <p:nvPr/>
              </p:nvSpPr>
              <p:spPr>
                <a:xfrm>
                  <a:off x="9847987" y="4221127"/>
                  <a:ext cx="1868950" cy="863013"/>
                </a:xfrm>
                <a:prstGeom prst="rect">
                  <a:avLst/>
                </a:prstGeom>
                <a:solidFill>
                  <a:schemeClr val="accent6">
                    <a:lumMod val="20000"/>
                    <a:lumOff val="80000"/>
                  </a:schemeClr>
                </a:solidFill>
                <a:ln w="28575" cap="rnd" cmpd="sng" algn="ctr">
                  <a:noFill/>
                  <a:prstDash val="solid"/>
                </a:ln>
                <a:effectLst/>
              </p:spPr>
              <p:style>
                <a:lnRef idx="2">
                  <a:scrgbClr r="0" g="0" b="0"/>
                </a:lnRef>
                <a:fillRef idx="1">
                  <a:scrgbClr r="0" g="0" b="0"/>
                </a:fillRef>
                <a:effectRef idx="0">
                  <a:scrgbClr r="0" g="0" b="0"/>
                </a:effectRef>
                <a:fontRef idx="minor">
                  <a:schemeClr val="lt1"/>
                </a:fontRef>
              </p:style>
              <p:txBody>
                <a:bodyPr spcFirstLastPara="0" vert="horz" wrap="square" lIns="5715" tIns="5715" rIns="5715" bIns="54011" numCol="1" spcCol="1270" anchor="ctr" anchorCtr="0">
                  <a:noAutofit/>
                  <a:flatTx/>
                </a:bodyPr>
                <a:lstStyle/>
                <a:p>
                  <a:pPr algn="ctr" defTabSz="4000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r>
                    <a:rPr lang="en-US" sz="1100" i="1" dirty="0">
                      <a:solidFill>
                        <a:schemeClr val="tx1"/>
                      </a:solidFill>
                    </a:rPr>
                    <a:t>Strategic Intelligence Manager </a:t>
                  </a:r>
                </a:p>
              </p:txBody>
            </p:sp>
            <p:sp>
              <p:nvSpPr>
                <p:cNvPr id="171" name="Rectangle 170">
                  <a:extLst>
                    <a:ext uri="{FF2B5EF4-FFF2-40B4-BE49-F238E27FC236}">
                      <a16:creationId xmlns:a16="http://schemas.microsoft.com/office/drawing/2014/main" id="{BEFA9A02-F4DD-44E9-86C2-C8ADA3189685}"/>
                    </a:ext>
                  </a:extLst>
                </p:cNvPr>
                <p:cNvSpPr/>
                <p:nvPr/>
              </p:nvSpPr>
              <p:spPr>
                <a:xfrm>
                  <a:off x="9847986" y="5456429"/>
                  <a:ext cx="1868951" cy="2243823"/>
                </a:xfrm>
                <a:prstGeom prst="rect">
                  <a:avLst/>
                </a:prstGeom>
                <a:solidFill>
                  <a:schemeClr val="accent6">
                    <a:lumMod val="20000"/>
                    <a:lumOff val="80000"/>
                  </a:schemeClr>
                </a:solidFill>
                <a:ln w="28575" cap="rnd" cmpd="sng" algn="ctr">
                  <a:noFill/>
                  <a:prstDash val="solid"/>
                </a:ln>
                <a:effectLst/>
              </p:spPr>
              <p:style>
                <a:lnRef idx="2">
                  <a:scrgbClr r="0" g="0" b="0"/>
                </a:lnRef>
                <a:fillRef idx="1">
                  <a:scrgbClr r="0" g="0" b="0"/>
                </a:fillRef>
                <a:effectRef idx="0">
                  <a:scrgbClr r="0" g="0" b="0"/>
                </a:effectRef>
                <a:fontRef idx="minor">
                  <a:schemeClr val="lt1"/>
                </a:fontRef>
              </p:style>
              <p:txBody>
                <a:bodyPr spcFirstLastPara="0" vert="horz" wrap="square" lIns="5715" tIns="5715" rIns="5715" bIns="54011" numCol="1" spcCol="1270" anchor="t" anchorCtr="0">
                  <a:noAutofit/>
                  <a:flatTx/>
                </a:bodyPr>
                <a:lstStyle/>
                <a:p>
                  <a:pPr algn="ctr" defTabSz="4000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1100" b="1" u="sng" dirty="0">
                    <a:solidFill>
                      <a:schemeClr val="tx1"/>
                    </a:solidFill>
                  </a:endParaRPr>
                </a:p>
                <a:p>
                  <a:pPr algn="ctr" defTabSz="4000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1100" b="1" u="sng" dirty="0">
                    <a:solidFill>
                      <a:schemeClr val="tx1"/>
                    </a:solidFill>
                  </a:endParaRPr>
                </a:p>
                <a:p>
                  <a:pPr algn="ctr" defTabSz="4000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1100" b="1" u="sng" dirty="0">
                    <a:solidFill>
                      <a:schemeClr val="tx1"/>
                    </a:solidFill>
                  </a:endParaRPr>
                </a:p>
                <a:p>
                  <a:pPr algn="ctr" defTabSz="4000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1100" b="1" u="sng" dirty="0">
                    <a:solidFill>
                      <a:schemeClr val="tx1"/>
                    </a:solidFill>
                  </a:endParaRPr>
                </a:p>
                <a:p>
                  <a:pPr algn="ctr" defTabSz="4000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r>
                    <a:rPr lang="en-US" sz="1100" b="1" u="sng" dirty="0">
                      <a:solidFill>
                        <a:schemeClr val="tx1"/>
                      </a:solidFill>
                    </a:rPr>
                    <a:t>Senior Intelligence Analysts</a:t>
                  </a:r>
                  <a:endParaRPr lang="en-US" sz="1100" dirty="0">
                    <a:solidFill>
                      <a:schemeClr val="tx1"/>
                    </a:solidFill>
                  </a:endParaRPr>
                </a:p>
                <a:p>
                  <a:pPr algn="ctr" defTabSz="4000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1100" dirty="0">
                    <a:solidFill>
                      <a:schemeClr val="tx1"/>
                    </a:solidFill>
                  </a:endParaRPr>
                </a:p>
              </p:txBody>
            </p:sp>
            <p:cxnSp>
              <p:nvCxnSpPr>
                <p:cNvPr id="78" name="Straight Connector 77">
                  <a:extLst>
                    <a:ext uri="{FF2B5EF4-FFF2-40B4-BE49-F238E27FC236}">
                      <a16:creationId xmlns:a16="http://schemas.microsoft.com/office/drawing/2014/main" id="{E1296C34-0EFF-18C3-5007-2C604F740FA1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0798430" y="5064494"/>
                  <a:ext cx="0" cy="395002"/>
                </a:xfrm>
                <a:prstGeom prst="line">
                  <a:avLst/>
                </a:prstGeom>
                <a:ln w="6350">
                  <a:solidFill>
                    <a:schemeClr val="bg1">
                      <a:lumMod val="50000"/>
                    </a:schemeClr>
                  </a:solidFill>
                  <a:prstDash val="solid"/>
                  <a:headEnd type="none" w="sm" len="sm"/>
                  <a:tailEnd type="none" w="sm" len="sm"/>
                </a:ln>
                <a:effectLst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" name="Rectangle 4">
                  <a:extLst>
                    <a:ext uri="{FF2B5EF4-FFF2-40B4-BE49-F238E27FC236}">
                      <a16:creationId xmlns:a16="http://schemas.microsoft.com/office/drawing/2014/main" id="{233988AC-CCE6-9A00-AB3F-9E8E110194C1}"/>
                    </a:ext>
                  </a:extLst>
                </p:cNvPr>
                <p:cNvSpPr/>
                <p:nvPr/>
              </p:nvSpPr>
              <p:spPr>
                <a:xfrm>
                  <a:off x="9805542" y="7966349"/>
                  <a:ext cx="1911395" cy="1552624"/>
                </a:xfrm>
                <a:prstGeom prst="rect">
                  <a:avLst/>
                </a:prstGeom>
                <a:solidFill>
                  <a:schemeClr val="accent6">
                    <a:lumMod val="20000"/>
                    <a:lumOff val="80000"/>
                  </a:schemeClr>
                </a:solidFill>
                <a:ln w="28575" cap="rnd" cmpd="sng" algn="ctr">
                  <a:noFill/>
                  <a:prstDash val="solid"/>
                </a:ln>
                <a:effectLst/>
              </p:spPr>
              <p:style>
                <a:lnRef idx="2">
                  <a:scrgbClr r="0" g="0" b="0"/>
                </a:lnRef>
                <a:fillRef idx="1">
                  <a:scrgbClr r="0" g="0" b="0"/>
                </a:fillRef>
                <a:effectRef idx="0">
                  <a:scrgbClr r="0" g="0" b="0"/>
                </a:effectRef>
                <a:fontRef idx="minor">
                  <a:schemeClr val="lt1"/>
                </a:fontRef>
              </p:style>
              <p:txBody>
                <a:bodyPr spcFirstLastPara="0" vert="horz" wrap="square" lIns="5715" tIns="5715" rIns="5715" bIns="54011" numCol="1" spcCol="1270" anchor="ctr" anchorCtr="0">
                  <a:noAutofit/>
                  <a:flatTx/>
                </a:bodyPr>
                <a:lstStyle/>
                <a:p>
                  <a:pPr algn="ctr" defTabSz="4000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r>
                    <a:rPr lang="en-US" sz="1100" b="1" u="sng" dirty="0">
                      <a:solidFill>
                        <a:schemeClr val="tx1"/>
                      </a:solidFill>
                    </a:rPr>
                    <a:t>Data and Information Support Officer</a:t>
                  </a:r>
                </a:p>
                <a:p>
                  <a:pPr algn="ctr" defTabSz="4000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en-US" sz="1100" dirty="0">
                    <a:solidFill>
                      <a:schemeClr val="tx1"/>
                    </a:solidFill>
                  </a:endParaRPr>
                </a:p>
              </p:txBody>
            </p:sp>
          </p:grpSp>
          <p:cxnSp>
            <p:nvCxnSpPr>
              <p:cNvPr id="67" name="Straight Connector 66">
                <a:extLst>
                  <a:ext uri="{FF2B5EF4-FFF2-40B4-BE49-F238E27FC236}">
                    <a16:creationId xmlns:a16="http://schemas.microsoft.com/office/drawing/2014/main" id="{55F6E2AA-3389-EF72-A9B5-5E1586A4CC5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CxnSpPr>
                <a:cxnSpLocks/>
                <a:stCxn id="186" idx="2"/>
              </p:cNvCxnSpPr>
              <p:nvPr/>
            </p:nvCxnSpPr>
            <p:spPr>
              <a:xfrm flipH="1">
                <a:off x="2406541" y="4767296"/>
                <a:ext cx="1702177" cy="894002"/>
              </a:xfrm>
              <a:prstGeom prst="line">
                <a:avLst/>
              </a:prstGeom>
              <a:ln w="6350">
                <a:solidFill>
                  <a:schemeClr val="bg1">
                    <a:lumMod val="50000"/>
                  </a:schemeClr>
                </a:solidFill>
                <a:prstDash val="solid"/>
                <a:headEnd type="none" w="sm" len="sm"/>
                <a:tailEnd type="none" w="sm" len="sm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6" name="Rectangle 185">
                <a:extLst>
                  <a:ext uri="{FF2B5EF4-FFF2-40B4-BE49-F238E27FC236}">
                    <a16:creationId xmlns:a16="http://schemas.microsoft.com/office/drawing/2014/main" id="{E00EF2F1-621C-44D5-923A-283EAD95A813}"/>
                  </a:ext>
                </a:extLst>
              </p:cNvPr>
              <p:cNvSpPr/>
              <p:nvPr/>
            </p:nvSpPr>
            <p:spPr>
              <a:xfrm>
                <a:off x="3413731" y="3940312"/>
                <a:ext cx="1389973" cy="826984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28575" cap="rnd" cmpd="sng" algn="ctr">
                <a:noFill/>
                <a:prstDash val="solid"/>
              </a:ln>
              <a:effectLst/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5715" tIns="5715" rIns="5715" bIns="54011" numCol="1" spcCol="1270" anchor="ctr" anchorCtr="0">
                <a:noAutofit/>
                <a:flatTx/>
              </a:bodyPr>
              <a:lstStyle/>
              <a:p>
                <a:pPr algn="ctr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100" i="1" dirty="0">
                    <a:solidFill>
                      <a:schemeClr val="tx1"/>
                    </a:solidFill>
                  </a:rPr>
                  <a:t>Head of Health Protection </a:t>
                </a:r>
              </a:p>
            </p:txBody>
          </p:sp>
          <p:grpSp>
            <p:nvGrpSpPr>
              <p:cNvPr id="44" name="Group 43">
                <a:extLst>
                  <a:ext uri="{FF2B5EF4-FFF2-40B4-BE49-F238E27FC236}">
                    <a16:creationId xmlns:a16="http://schemas.microsoft.com/office/drawing/2014/main" id="{FE02A4BA-5D31-9C57-62CB-22DD87C3F918}"/>
                  </a:ext>
                </a:extLst>
              </p:cNvPr>
              <p:cNvGrpSpPr/>
              <p:nvPr/>
            </p:nvGrpSpPr>
            <p:grpSpPr>
              <a:xfrm>
                <a:off x="202604" y="4767296"/>
                <a:ext cx="4738947" cy="4427576"/>
                <a:chOff x="171149" y="4778288"/>
                <a:chExt cx="4738947" cy="4427576"/>
              </a:xfrm>
            </p:grpSpPr>
            <p:cxnSp>
              <p:nvCxnSpPr>
                <p:cNvPr id="65" name="Straight Connector 64">
                  <a:extLst>
                    <a:ext uri="{FF2B5EF4-FFF2-40B4-BE49-F238E27FC236}">
                      <a16:creationId xmlns:a16="http://schemas.microsoft.com/office/drawing/2014/main" id="{15DCC145-12AE-0E4B-F5C4-61EB169D20E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CxnSpPr>
                  <a:cxnSpLocks/>
                  <a:stCxn id="186" idx="2"/>
                </p:cNvCxnSpPr>
                <p:nvPr/>
              </p:nvCxnSpPr>
              <p:spPr>
                <a:xfrm flipH="1">
                  <a:off x="986913" y="4778288"/>
                  <a:ext cx="3090350" cy="625370"/>
                </a:xfrm>
                <a:prstGeom prst="line">
                  <a:avLst/>
                </a:prstGeom>
                <a:ln>
                  <a:solidFill>
                    <a:schemeClr val="bg1">
                      <a:lumMod val="50000"/>
                    </a:schemeClr>
                  </a:solidFill>
                  <a:headEnd type="none" w="sm" len="sm"/>
                  <a:tailEnd type="non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3" name="Straight Connector 82">
                  <a:extLst>
                    <a:ext uri="{FF2B5EF4-FFF2-40B4-BE49-F238E27FC236}">
                      <a16:creationId xmlns:a16="http://schemas.microsoft.com/office/drawing/2014/main" id="{6B7B494C-8888-457E-82D1-32EE6B40102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CxnSpPr>
                  <a:cxnSpLocks/>
                  <a:stCxn id="186" idx="2"/>
                  <a:endCxn id="31" idx="0"/>
                </p:cNvCxnSpPr>
                <p:nvPr/>
              </p:nvCxnSpPr>
              <p:spPr>
                <a:xfrm>
                  <a:off x="4077263" y="4778288"/>
                  <a:ext cx="177918" cy="805590"/>
                </a:xfrm>
                <a:prstGeom prst="line">
                  <a:avLst/>
                </a:prstGeom>
                <a:ln w="6350">
                  <a:solidFill>
                    <a:schemeClr val="bg1">
                      <a:lumMod val="50000"/>
                    </a:schemeClr>
                  </a:solidFill>
                  <a:prstDash val="solid"/>
                  <a:headEnd type="none" w="sm" len="sm"/>
                  <a:tailEnd type="none" w="sm" len="sm"/>
                </a:ln>
                <a:effectLst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89" name="Rectangle 188">
                  <a:extLst>
                    <a:ext uri="{FF2B5EF4-FFF2-40B4-BE49-F238E27FC236}">
                      <a16:creationId xmlns:a16="http://schemas.microsoft.com/office/drawing/2014/main" id="{AF7D30AD-3130-40C6-8BC9-7EE80B4B9A00}"/>
                    </a:ext>
                  </a:extLst>
                </p:cNvPr>
                <p:cNvSpPr/>
                <p:nvPr/>
              </p:nvSpPr>
              <p:spPr>
                <a:xfrm>
                  <a:off x="219565" y="5218334"/>
                  <a:ext cx="1512835" cy="1011508"/>
                </a:xfrm>
                <a:prstGeom prst="rect">
                  <a:avLst/>
                </a:prstGeom>
                <a:solidFill>
                  <a:schemeClr val="accent1">
                    <a:lumMod val="20000"/>
                    <a:lumOff val="80000"/>
                  </a:schemeClr>
                </a:solidFill>
                <a:ln w="28575" cap="rnd" cmpd="sng" algn="ctr">
                  <a:noFill/>
                  <a:prstDash val="solid"/>
                </a:ln>
                <a:effectLst/>
              </p:spPr>
              <p:style>
                <a:lnRef idx="2">
                  <a:scrgbClr r="0" g="0" b="0"/>
                </a:lnRef>
                <a:fillRef idx="1">
                  <a:scrgbClr r="0" g="0" b="0"/>
                </a:fillRef>
                <a:effectRef idx="0">
                  <a:scrgbClr r="0" g="0" b="0"/>
                </a:effectRef>
                <a:fontRef idx="minor">
                  <a:schemeClr val="lt1"/>
                </a:fontRef>
              </p:style>
              <p:txBody>
                <a:bodyPr spcFirstLastPara="0" vert="horz" wrap="square" lIns="5715" tIns="5715" rIns="5715" bIns="54011" numCol="1" spcCol="1270" anchor="ctr" anchorCtr="0">
                  <a:noAutofit/>
                  <a:flatTx/>
                </a:bodyPr>
                <a:lstStyle/>
                <a:p>
                  <a:pPr algn="ctr" defTabSz="4000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r>
                    <a:rPr lang="en-US" sz="1100" b="1" u="sng" dirty="0">
                      <a:solidFill>
                        <a:schemeClr val="tx1"/>
                      </a:solidFill>
                    </a:rPr>
                    <a:t>Strategic Manager Health Protection</a:t>
                  </a:r>
                </a:p>
              </p:txBody>
            </p:sp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7893426B-E83B-41DC-A793-6BBC6104B3A6}"/>
                    </a:ext>
                  </a:extLst>
                </p:cNvPr>
                <p:cNvSpPr/>
                <p:nvPr/>
              </p:nvSpPr>
              <p:spPr>
                <a:xfrm>
                  <a:off x="171149" y="6607129"/>
                  <a:ext cx="1525095" cy="2598735"/>
                </a:xfrm>
                <a:prstGeom prst="rect">
                  <a:avLst/>
                </a:prstGeom>
                <a:solidFill>
                  <a:schemeClr val="accent1">
                    <a:lumMod val="20000"/>
                    <a:lumOff val="80000"/>
                  </a:schemeClr>
                </a:solidFill>
                <a:ln w="28575" cap="rnd" cmpd="sng" algn="ctr">
                  <a:noFill/>
                  <a:prstDash val="solid"/>
                </a:ln>
                <a:effectLst/>
              </p:spPr>
              <p:style>
                <a:lnRef idx="2">
                  <a:scrgbClr r="0" g="0" b="0"/>
                </a:lnRef>
                <a:fillRef idx="1">
                  <a:scrgbClr r="0" g="0" b="0"/>
                </a:fillRef>
                <a:effectRef idx="0">
                  <a:scrgbClr r="0" g="0" b="0"/>
                </a:effectRef>
                <a:fontRef idx="minor">
                  <a:schemeClr val="lt1"/>
                </a:fontRef>
              </p:style>
              <p:txBody>
                <a:bodyPr spcFirstLastPara="0" vert="horz" wrap="square" lIns="5715" tIns="5715" rIns="5715" bIns="54011" numCol="1" spcCol="1270" anchor="ctr" anchorCtr="0">
                  <a:noAutofit/>
                  <a:flatTx/>
                </a:bodyPr>
                <a:lstStyle/>
                <a:p>
                  <a:pPr algn="ctr" defTabSz="4000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r>
                    <a:rPr lang="en-US" sz="1100" b="1" u="sng" dirty="0">
                      <a:solidFill>
                        <a:schemeClr val="tx1"/>
                      </a:solidFill>
                    </a:rPr>
                    <a:t>HP Team</a:t>
                  </a:r>
                </a:p>
                <a:p>
                  <a:pPr algn="ctr" defTabSz="4000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r>
                    <a:rPr lang="en-US" sz="1100" b="1" u="sng" dirty="0">
                      <a:solidFill>
                        <a:schemeClr val="tx1"/>
                      </a:solidFill>
                    </a:rPr>
                    <a:t>Specialist IPC nurses/practitioners</a:t>
                  </a:r>
                </a:p>
              </p:txBody>
            </p:sp>
            <p:sp>
              <p:nvSpPr>
                <p:cNvPr id="23" name="Rectangle 22">
                  <a:extLst>
                    <a:ext uri="{FF2B5EF4-FFF2-40B4-BE49-F238E27FC236}">
                      <a16:creationId xmlns:a16="http://schemas.microsoft.com/office/drawing/2014/main" id="{725612D2-B90B-47E9-B7AF-5CCA9F91F123}"/>
                    </a:ext>
                  </a:extLst>
                </p:cNvPr>
                <p:cNvSpPr/>
                <p:nvPr/>
              </p:nvSpPr>
              <p:spPr>
                <a:xfrm>
                  <a:off x="1777317" y="6612922"/>
                  <a:ext cx="1371600" cy="1859351"/>
                </a:xfrm>
                <a:prstGeom prst="rect">
                  <a:avLst/>
                </a:prstGeom>
                <a:solidFill>
                  <a:schemeClr val="accent1">
                    <a:lumMod val="20000"/>
                    <a:lumOff val="80000"/>
                  </a:schemeClr>
                </a:solidFill>
                <a:ln w="28575" cap="rnd" cmpd="sng" algn="ctr">
                  <a:noFill/>
                  <a:prstDash val="solid"/>
                </a:ln>
                <a:effectLst/>
              </p:spPr>
              <p:style>
                <a:lnRef idx="2">
                  <a:scrgbClr r="0" g="0" b="0"/>
                </a:lnRef>
                <a:fillRef idx="1">
                  <a:scrgbClr r="0" g="0" b="0"/>
                </a:fillRef>
                <a:effectRef idx="0">
                  <a:scrgbClr r="0" g="0" b="0"/>
                </a:effectRef>
                <a:fontRef idx="minor">
                  <a:schemeClr val="lt1"/>
                </a:fontRef>
              </p:style>
              <p:txBody>
                <a:bodyPr spcFirstLastPara="0" vert="horz" wrap="square" lIns="5715" tIns="5715" rIns="5715" bIns="54011" numCol="1" spcCol="1270" anchor="ctr" anchorCtr="0">
                  <a:noAutofit/>
                  <a:flatTx/>
                </a:bodyPr>
                <a:lstStyle/>
                <a:p>
                  <a:pPr algn="ctr" defTabSz="4000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r>
                    <a:rPr lang="en-US" sz="1100" b="1" u="sng" dirty="0">
                      <a:solidFill>
                        <a:schemeClr val="tx1"/>
                      </a:solidFill>
                    </a:rPr>
                    <a:t> HP Team </a:t>
                  </a:r>
                </a:p>
                <a:p>
                  <a:pPr algn="ctr" defTabSz="4000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r>
                    <a:rPr lang="en-US" sz="1100" b="1" u="sng" dirty="0">
                      <a:solidFill>
                        <a:schemeClr val="tx1"/>
                      </a:solidFill>
                    </a:rPr>
                    <a:t>IPC nurses/practitioners</a:t>
                  </a:r>
                </a:p>
              </p:txBody>
            </p:sp>
            <p:sp>
              <p:nvSpPr>
                <p:cNvPr id="30" name="Rectangle 29">
                  <a:extLst>
                    <a:ext uri="{FF2B5EF4-FFF2-40B4-BE49-F238E27FC236}">
                      <a16:creationId xmlns:a16="http://schemas.microsoft.com/office/drawing/2014/main" id="{6881A71B-5315-8B32-DA57-952809B13531}"/>
                    </a:ext>
                  </a:extLst>
                </p:cNvPr>
                <p:cNvSpPr/>
                <p:nvPr/>
              </p:nvSpPr>
              <p:spPr>
                <a:xfrm>
                  <a:off x="3333505" y="8182709"/>
                  <a:ext cx="1576591" cy="1023155"/>
                </a:xfrm>
                <a:prstGeom prst="rect">
                  <a:avLst/>
                </a:prstGeom>
                <a:solidFill>
                  <a:schemeClr val="accent1">
                    <a:lumMod val="20000"/>
                    <a:lumOff val="80000"/>
                  </a:schemeClr>
                </a:solidFill>
                <a:ln w="28575" cap="rnd" cmpd="sng" algn="ctr">
                  <a:noFill/>
                  <a:prstDash val="solid"/>
                </a:ln>
                <a:effectLst/>
              </p:spPr>
              <p:style>
                <a:lnRef idx="2">
                  <a:scrgbClr r="0" g="0" b="0"/>
                </a:lnRef>
                <a:fillRef idx="1">
                  <a:scrgbClr r="0" g="0" b="0"/>
                </a:fillRef>
                <a:effectRef idx="0">
                  <a:scrgbClr r="0" g="0" b="0"/>
                </a:effectRef>
                <a:fontRef idx="minor">
                  <a:schemeClr val="lt1"/>
                </a:fontRef>
              </p:style>
              <p:txBody>
                <a:bodyPr spcFirstLastPara="0" vert="horz" wrap="square" lIns="5715" tIns="5715" rIns="5715" bIns="54011" numCol="1" spcCol="1270" anchor="ctr" anchorCtr="0">
                  <a:noAutofit/>
                  <a:flatTx/>
                </a:bodyPr>
                <a:lstStyle/>
                <a:p>
                  <a:pPr algn="ctr" defTabSz="4000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r>
                    <a:rPr lang="en-US" sz="1100" b="1" u="sng" dirty="0">
                      <a:solidFill>
                        <a:schemeClr val="tx1"/>
                      </a:solidFill>
                    </a:rPr>
                    <a:t>Project support &amp; admin team</a:t>
                  </a:r>
                </a:p>
              </p:txBody>
            </p:sp>
            <p:sp>
              <p:nvSpPr>
                <p:cNvPr id="31" name="Rectangle 30">
                  <a:extLst>
                    <a:ext uri="{FF2B5EF4-FFF2-40B4-BE49-F238E27FC236}">
                      <a16:creationId xmlns:a16="http://schemas.microsoft.com/office/drawing/2014/main" id="{29DBDA02-78EF-8C3C-6343-5DBCD488EDC7}"/>
                    </a:ext>
                  </a:extLst>
                </p:cNvPr>
                <p:cNvSpPr/>
                <p:nvPr/>
              </p:nvSpPr>
              <p:spPr>
                <a:xfrm>
                  <a:off x="3613614" y="5583878"/>
                  <a:ext cx="1283134" cy="662684"/>
                </a:xfrm>
                <a:prstGeom prst="rect">
                  <a:avLst/>
                </a:prstGeom>
                <a:solidFill>
                  <a:schemeClr val="accent1">
                    <a:lumMod val="20000"/>
                    <a:lumOff val="80000"/>
                  </a:schemeClr>
                </a:solidFill>
                <a:ln w="28575" cap="rnd" cmpd="sng" algn="ctr">
                  <a:noFill/>
                  <a:prstDash val="solid"/>
                </a:ln>
                <a:effectLst/>
              </p:spPr>
              <p:style>
                <a:lnRef idx="2">
                  <a:scrgbClr r="0" g="0" b="0"/>
                </a:lnRef>
                <a:fillRef idx="1">
                  <a:scrgbClr r="0" g="0" b="0"/>
                </a:fillRef>
                <a:effectRef idx="0">
                  <a:scrgbClr r="0" g="0" b="0"/>
                </a:effectRef>
                <a:fontRef idx="minor">
                  <a:schemeClr val="lt1"/>
                </a:fontRef>
              </p:style>
              <p:txBody>
                <a:bodyPr spcFirstLastPara="0" vert="horz" wrap="square" lIns="5715" tIns="5715" rIns="5715" bIns="54011" numCol="1" spcCol="1270" anchor="ctr" anchorCtr="0">
                  <a:noAutofit/>
                  <a:flatTx/>
                </a:bodyPr>
                <a:lstStyle/>
                <a:p>
                  <a:pPr algn="ctr" defTabSz="4000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r>
                    <a:rPr lang="en-US" sz="1100" i="1" dirty="0">
                      <a:solidFill>
                        <a:schemeClr val="tx1"/>
                      </a:solidFill>
                    </a:rPr>
                    <a:t>Senior Public Health Support Officer</a:t>
                  </a:r>
                </a:p>
              </p:txBody>
            </p:sp>
            <p:sp>
              <p:nvSpPr>
                <p:cNvPr id="20" name="Rectangle 19">
                  <a:extLst>
                    <a:ext uri="{FF2B5EF4-FFF2-40B4-BE49-F238E27FC236}">
                      <a16:creationId xmlns:a16="http://schemas.microsoft.com/office/drawing/2014/main" id="{B2B3A4C9-1A46-2AF8-EEAA-6711C6C0B6E9}"/>
                    </a:ext>
                  </a:extLst>
                </p:cNvPr>
                <p:cNvSpPr/>
                <p:nvPr/>
              </p:nvSpPr>
              <p:spPr>
                <a:xfrm>
                  <a:off x="1835007" y="5615722"/>
                  <a:ext cx="1182805" cy="661380"/>
                </a:xfrm>
                <a:prstGeom prst="rect">
                  <a:avLst/>
                </a:prstGeom>
                <a:solidFill>
                  <a:schemeClr val="accent1">
                    <a:lumMod val="20000"/>
                    <a:lumOff val="80000"/>
                  </a:schemeClr>
                </a:solidFill>
                <a:ln w="28575" cap="rnd" cmpd="sng" algn="ctr">
                  <a:noFill/>
                  <a:prstDash val="solid"/>
                </a:ln>
                <a:effectLst/>
              </p:spPr>
              <p:style>
                <a:lnRef idx="2">
                  <a:scrgbClr r="0" g="0" b="0"/>
                </a:lnRef>
                <a:fillRef idx="1">
                  <a:scrgbClr r="0" g="0" b="0"/>
                </a:fillRef>
                <a:effectRef idx="0">
                  <a:scrgbClr r="0" g="0" b="0"/>
                </a:effectRef>
                <a:fontRef idx="minor">
                  <a:schemeClr val="lt1"/>
                </a:fontRef>
              </p:style>
              <p:txBody>
                <a:bodyPr spcFirstLastPara="0" vert="horz" wrap="square" lIns="5715" tIns="5715" rIns="5715" bIns="54011" numCol="1" spcCol="1270" anchor="ctr" anchorCtr="0">
                  <a:noAutofit/>
                  <a:flatTx/>
                </a:bodyPr>
                <a:lstStyle/>
                <a:p>
                  <a:pPr algn="ctr" defTabSz="4000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r>
                    <a:rPr lang="en-US" sz="1100" i="1" dirty="0">
                      <a:solidFill>
                        <a:schemeClr val="tx1"/>
                      </a:solidFill>
                    </a:rPr>
                    <a:t>Personal Assistant</a:t>
                  </a:r>
                </a:p>
              </p:txBody>
            </p:sp>
            <p:sp>
              <p:nvSpPr>
                <p:cNvPr id="25" name="Rectangle 24">
                  <a:extLst>
                    <a:ext uri="{FF2B5EF4-FFF2-40B4-BE49-F238E27FC236}">
                      <a16:creationId xmlns:a16="http://schemas.microsoft.com/office/drawing/2014/main" id="{A7E85B04-933C-F5B9-D63C-5671C533E4D0}"/>
                    </a:ext>
                  </a:extLst>
                </p:cNvPr>
                <p:cNvSpPr/>
                <p:nvPr/>
              </p:nvSpPr>
              <p:spPr>
                <a:xfrm>
                  <a:off x="3218882" y="6632287"/>
                  <a:ext cx="1073544" cy="1023155"/>
                </a:xfrm>
                <a:prstGeom prst="rect">
                  <a:avLst/>
                </a:prstGeom>
                <a:solidFill>
                  <a:schemeClr val="accent1">
                    <a:lumMod val="20000"/>
                    <a:lumOff val="80000"/>
                  </a:schemeClr>
                </a:solidFill>
                <a:ln w="28575" cap="rnd" cmpd="sng" algn="ctr">
                  <a:noFill/>
                  <a:prstDash val="solid"/>
                </a:ln>
                <a:effectLst/>
              </p:spPr>
              <p:style>
                <a:lnRef idx="2">
                  <a:scrgbClr r="0" g="0" b="0"/>
                </a:lnRef>
                <a:fillRef idx="1">
                  <a:scrgbClr r="0" g="0" b="0"/>
                </a:fillRef>
                <a:effectRef idx="0">
                  <a:scrgbClr r="0" g="0" b="0"/>
                </a:effectRef>
                <a:fontRef idx="minor">
                  <a:schemeClr val="lt1"/>
                </a:fontRef>
              </p:style>
              <p:txBody>
                <a:bodyPr spcFirstLastPara="0" vert="horz" wrap="square" lIns="5715" tIns="5715" rIns="5715" bIns="54011" numCol="1" spcCol="1270" anchor="ctr" anchorCtr="0">
                  <a:noAutofit/>
                  <a:flatTx/>
                </a:bodyPr>
                <a:lstStyle/>
                <a:p>
                  <a:pPr algn="ctr" defTabSz="4000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r>
                    <a:rPr lang="en-US" sz="1100" b="1" u="sng" dirty="0">
                      <a:solidFill>
                        <a:schemeClr val="tx1"/>
                      </a:solidFill>
                    </a:rPr>
                    <a:t>Oral Health</a:t>
                  </a:r>
                </a:p>
              </p:txBody>
            </p:sp>
          </p:grpSp>
          <p:sp>
            <p:nvSpPr>
              <p:cNvPr id="116" name="Rectangle 115">
                <a:extLst>
                  <a:ext uri="{FF2B5EF4-FFF2-40B4-BE49-F238E27FC236}">
                    <a16:creationId xmlns:a16="http://schemas.microsoft.com/office/drawing/2014/main" id="{E1017E8D-24CF-6800-4B34-177BDFB1869D}"/>
                  </a:ext>
                </a:extLst>
              </p:cNvPr>
              <p:cNvSpPr/>
              <p:nvPr/>
            </p:nvSpPr>
            <p:spPr>
              <a:xfrm>
                <a:off x="251021" y="3969151"/>
                <a:ext cx="1410025" cy="806658"/>
              </a:xfrm>
              <a:prstGeom prst="rect">
                <a:avLst/>
              </a:prstGeom>
              <a:solidFill>
                <a:srgbClr val="FFD88B"/>
              </a:solidFill>
              <a:ln w="28575" cap="rnd" cmpd="sng" algn="ctr">
                <a:noFill/>
                <a:prstDash val="solid"/>
              </a:ln>
              <a:effectLst/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5715" tIns="5715" rIns="5715" bIns="54011" numCol="1" spcCol="1270" anchor="ctr" anchorCtr="0">
                <a:noAutofit/>
                <a:flatTx/>
              </a:bodyPr>
              <a:lstStyle/>
              <a:p>
                <a:pPr algn="ctr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100" dirty="0">
                    <a:solidFill>
                      <a:schemeClr val="tx1"/>
                    </a:solidFill>
                  </a:rPr>
                  <a:t>Health Improvement Manager</a:t>
                </a:r>
                <a:endParaRPr lang="en-US" sz="1400" i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26" name="Rectangle 125">
                <a:extLst>
                  <a:ext uri="{FF2B5EF4-FFF2-40B4-BE49-F238E27FC236}">
                    <a16:creationId xmlns:a16="http://schemas.microsoft.com/office/drawing/2014/main" id="{BD66BF69-9DA0-DF01-4918-F5723FCC553D}"/>
                  </a:ext>
                </a:extLst>
              </p:cNvPr>
              <p:cNvSpPr/>
              <p:nvPr/>
            </p:nvSpPr>
            <p:spPr>
              <a:xfrm>
                <a:off x="1852619" y="3959898"/>
                <a:ext cx="1414969" cy="805745"/>
              </a:xfrm>
              <a:prstGeom prst="rect">
                <a:avLst/>
              </a:prstGeom>
              <a:solidFill>
                <a:srgbClr val="FFD88B"/>
              </a:solidFill>
              <a:ln w="28575" cap="rnd" cmpd="sng" algn="ctr">
                <a:noFill/>
                <a:prstDash val="solid"/>
              </a:ln>
              <a:effectLst/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5715" tIns="5715" rIns="5715" bIns="54011" numCol="1" spcCol="1270" anchor="ctr" anchorCtr="0">
                <a:noAutofit/>
                <a:flatTx/>
              </a:bodyPr>
              <a:lstStyle/>
              <a:p>
                <a:pPr algn="ctr" defTabSz="400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100" dirty="0">
                    <a:solidFill>
                      <a:schemeClr val="tx1"/>
                    </a:solidFill>
                  </a:rPr>
                  <a:t>Health Improvement Manager	</a:t>
                </a:r>
                <a:endParaRPr lang="en-US" sz="1400" i="1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48" name="Straight Connector 147">
                <a:extLst>
                  <a:ext uri="{FF2B5EF4-FFF2-40B4-BE49-F238E27FC236}">
                    <a16:creationId xmlns:a16="http://schemas.microsoft.com/office/drawing/2014/main" id="{BCFD8889-01C8-4FC5-6213-748379E968D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CxnSpPr>
                <a:cxnSpLocks/>
                <a:stCxn id="186" idx="0"/>
                <a:endCxn id="144" idx="2"/>
              </p:cNvCxnSpPr>
              <p:nvPr/>
            </p:nvCxnSpPr>
            <p:spPr>
              <a:xfrm flipV="1">
                <a:off x="4108718" y="3207899"/>
                <a:ext cx="2070759" cy="732413"/>
              </a:xfrm>
              <a:prstGeom prst="line">
                <a:avLst/>
              </a:prstGeom>
              <a:ln w="9525">
                <a:solidFill>
                  <a:schemeClr val="accent4">
                    <a:lumMod val="75000"/>
                  </a:schemeClr>
                </a:solidFill>
                <a:prstDash val="solid"/>
                <a:headEnd type="none" w="sm" len="sm"/>
                <a:tailEnd type="none" w="sm" len="sm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8AC67841-EEF5-A643-56AB-6C1DFD2703B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CxnSpPr>
                <a:cxnSpLocks/>
                <a:stCxn id="126" idx="0"/>
                <a:endCxn id="144" idx="2"/>
              </p:cNvCxnSpPr>
              <p:nvPr/>
            </p:nvCxnSpPr>
            <p:spPr>
              <a:xfrm flipV="1">
                <a:off x="2560104" y="3207899"/>
                <a:ext cx="3619373" cy="751999"/>
              </a:xfrm>
              <a:prstGeom prst="line">
                <a:avLst/>
              </a:prstGeom>
              <a:ln w="9525">
                <a:solidFill>
                  <a:schemeClr val="accent4">
                    <a:lumMod val="75000"/>
                  </a:schemeClr>
                </a:solidFill>
                <a:prstDash val="dash"/>
                <a:headEnd type="none" w="sm" len="sm"/>
                <a:tailEnd type="none" w="sm" len="sm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6C2B58BE-EBAD-5E6F-9A50-770D389FF09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CxnSpPr>
                <a:cxnSpLocks/>
                <a:stCxn id="180" idx="0"/>
                <a:endCxn id="144" idx="2"/>
              </p:cNvCxnSpPr>
              <p:nvPr/>
            </p:nvCxnSpPr>
            <p:spPr>
              <a:xfrm flipV="1">
                <a:off x="5685734" y="3207899"/>
                <a:ext cx="493743" cy="750143"/>
              </a:xfrm>
              <a:prstGeom prst="line">
                <a:avLst/>
              </a:prstGeom>
              <a:ln w="9525">
                <a:solidFill>
                  <a:srgbClr val="7030A0"/>
                </a:solidFill>
                <a:prstDash val="solid"/>
                <a:headEnd type="none" w="sm" len="sm"/>
                <a:tailEnd type="none" w="sm" len="sm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D414787F-E845-FBF6-52C8-2FB8ED1D0BF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CxnSpPr>
                <a:cxnSpLocks/>
                <a:stCxn id="116" idx="0"/>
              </p:cNvCxnSpPr>
              <p:nvPr/>
            </p:nvCxnSpPr>
            <p:spPr>
              <a:xfrm flipV="1">
                <a:off x="956034" y="3156416"/>
                <a:ext cx="7525544" cy="812735"/>
              </a:xfrm>
              <a:prstGeom prst="line">
                <a:avLst/>
              </a:prstGeom>
              <a:ln w="9525">
                <a:solidFill>
                  <a:schemeClr val="accent5">
                    <a:lumMod val="75000"/>
                  </a:schemeClr>
                </a:solidFill>
                <a:prstDash val="dash"/>
                <a:headEnd type="none" w="sm" len="sm"/>
                <a:tailEnd type="none" w="sm" len="sm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3870B15A-1E26-B69B-5C3A-9B266BA2C91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CxnSpPr>
                <a:cxnSpLocks/>
                <a:stCxn id="195" idx="0"/>
              </p:cNvCxnSpPr>
              <p:nvPr/>
            </p:nvCxnSpPr>
            <p:spPr>
              <a:xfrm flipV="1">
                <a:off x="7568768" y="3165837"/>
                <a:ext cx="931370" cy="780462"/>
              </a:xfrm>
              <a:prstGeom prst="line">
                <a:avLst/>
              </a:prstGeom>
              <a:ln w="9525">
                <a:solidFill>
                  <a:schemeClr val="accent5">
                    <a:lumMod val="75000"/>
                  </a:schemeClr>
                </a:solidFill>
                <a:prstDash val="solid"/>
                <a:headEnd type="none" w="sm" len="sm"/>
                <a:tailEnd type="none" w="sm" len="sm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1442E12E-F0A8-A2BD-893B-F2D88DBE382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CxnSpPr>
                <a:cxnSpLocks/>
                <a:stCxn id="87" idx="0"/>
              </p:cNvCxnSpPr>
              <p:nvPr/>
            </p:nvCxnSpPr>
            <p:spPr>
              <a:xfrm flipH="1" flipV="1">
                <a:off x="8481578" y="3156416"/>
                <a:ext cx="879572" cy="781537"/>
              </a:xfrm>
              <a:prstGeom prst="line">
                <a:avLst/>
              </a:prstGeom>
              <a:ln w="9525">
                <a:solidFill>
                  <a:schemeClr val="accent5">
                    <a:lumMod val="75000"/>
                  </a:schemeClr>
                </a:solidFill>
                <a:prstDash val="solid"/>
                <a:headEnd type="none" w="sm" len="sm"/>
                <a:tailEnd type="none" w="sm" len="sm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>
                <a:extLst>
                  <a:ext uri="{FF2B5EF4-FFF2-40B4-BE49-F238E27FC236}">
                    <a16:creationId xmlns:a16="http://schemas.microsoft.com/office/drawing/2014/main" id="{20AC2E1F-FDAD-E886-BE6A-D57744B05DF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CxnSpPr>
                <a:cxnSpLocks/>
                <a:stCxn id="168" idx="0"/>
              </p:cNvCxnSpPr>
              <p:nvPr/>
            </p:nvCxnSpPr>
            <p:spPr>
              <a:xfrm flipH="1" flipV="1">
                <a:off x="8481578" y="3154264"/>
                <a:ext cx="2816830" cy="792034"/>
              </a:xfrm>
              <a:prstGeom prst="line">
                <a:avLst/>
              </a:prstGeom>
              <a:ln w="9525">
                <a:solidFill>
                  <a:schemeClr val="accent5">
                    <a:lumMod val="75000"/>
                  </a:schemeClr>
                </a:solidFill>
                <a:prstDash val="solid"/>
                <a:headEnd type="none" w="sm" len="sm"/>
                <a:tailEnd type="none" w="sm" len="sm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>
                <a:extLst>
                  <a:ext uri="{FF2B5EF4-FFF2-40B4-BE49-F238E27FC236}">
                    <a16:creationId xmlns:a16="http://schemas.microsoft.com/office/drawing/2014/main" id="{8CBD9A66-0B1C-D719-90F8-724FB1EC2BA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09473" y="6204107"/>
                <a:ext cx="0" cy="410414"/>
              </a:xfrm>
              <a:prstGeom prst="line">
                <a:avLst/>
              </a:prstGeom>
              <a:ln w="6350">
                <a:solidFill>
                  <a:schemeClr val="bg1">
                    <a:lumMod val="50000"/>
                  </a:schemeClr>
                </a:solidFill>
                <a:prstDash val="solid"/>
                <a:headEnd type="none" w="sm" len="sm"/>
                <a:tailEnd type="none" w="sm" len="sm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737547CE-0CBE-43DC-9DA1-CFF34E1D1F1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CxnSpPr>
                <a:cxnSpLocks/>
                <a:endCxn id="23" idx="0"/>
              </p:cNvCxnSpPr>
              <p:nvPr/>
            </p:nvCxnSpPr>
            <p:spPr>
              <a:xfrm>
                <a:off x="909723" y="6203338"/>
                <a:ext cx="1584849" cy="398592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  <a:headEnd type="none" w="sm" len="sm"/>
                <a:tailEnd type="none" w="sm" len="sm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>
                <a:extLst>
                  <a:ext uri="{FF2B5EF4-FFF2-40B4-BE49-F238E27FC236}">
                    <a16:creationId xmlns:a16="http://schemas.microsoft.com/office/drawing/2014/main" id="{89572E30-FA98-3090-AB0F-D6912E1BD3E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4402358" y="6235570"/>
                <a:ext cx="19489" cy="1936147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  <a:headEnd type="none" w="sm" len="sm"/>
                <a:tailEnd type="none" w="sm" len="sm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grpSp>
            <p:nvGrpSpPr>
              <p:cNvPr id="7" name="Group 6">
                <a:extLst>
                  <a:ext uri="{FF2B5EF4-FFF2-40B4-BE49-F238E27FC236}">
                    <a16:creationId xmlns:a16="http://schemas.microsoft.com/office/drawing/2014/main" id="{83348181-759D-1FFB-FEC7-74B64E203390}"/>
                  </a:ext>
                </a:extLst>
              </p:cNvPr>
              <p:cNvGrpSpPr/>
              <p:nvPr/>
            </p:nvGrpSpPr>
            <p:grpSpPr>
              <a:xfrm>
                <a:off x="3321532" y="4767296"/>
                <a:ext cx="787186" cy="1836074"/>
                <a:chOff x="3349467" y="4768159"/>
                <a:chExt cx="787186" cy="1836074"/>
              </a:xfrm>
            </p:grpSpPr>
            <p:cxnSp>
              <p:nvCxnSpPr>
                <p:cNvPr id="88" name="Straight Connector 87">
                  <a:extLst>
                    <a:ext uri="{FF2B5EF4-FFF2-40B4-BE49-F238E27FC236}">
                      <a16:creationId xmlns:a16="http://schemas.microsoft.com/office/drawing/2014/main" id="{4B7C50EE-F9E8-033F-C7F3-FFAA4D5A590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380245" y="5585123"/>
                  <a:ext cx="0" cy="1019110"/>
                </a:xfrm>
                <a:prstGeom prst="line">
                  <a:avLst/>
                </a:prstGeom>
                <a:ln w="6350">
                  <a:solidFill>
                    <a:schemeClr val="bg1">
                      <a:lumMod val="50000"/>
                    </a:schemeClr>
                  </a:solidFill>
                  <a:prstDash val="solid"/>
                  <a:headEnd type="none" w="sm" len="sm"/>
                  <a:tailEnd type="none" w="sm" len="sm"/>
                </a:ln>
                <a:effectLst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8" name="Straight Connector 97">
                  <a:extLst>
                    <a:ext uri="{FF2B5EF4-FFF2-40B4-BE49-F238E27FC236}">
                      <a16:creationId xmlns:a16="http://schemas.microsoft.com/office/drawing/2014/main" id="{B9FE38BF-DCF6-9016-F4BB-EBFD01D5399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CxnSpPr>
                  <a:cxnSpLocks/>
                  <a:stCxn id="186" idx="2"/>
                </p:cNvCxnSpPr>
                <p:nvPr/>
              </p:nvCxnSpPr>
              <p:spPr>
                <a:xfrm flipH="1">
                  <a:off x="3349467" y="4768159"/>
                  <a:ext cx="787186" cy="837434"/>
                </a:xfrm>
                <a:prstGeom prst="line">
                  <a:avLst/>
                </a:prstGeom>
                <a:ln w="6350">
                  <a:solidFill>
                    <a:schemeClr val="tx1">
                      <a:lumMod val="50000"/>
                      <a:lumOff val="50000"/>
                    </a:schemeClr>
                  </a:solidFill>
                  <a:prstDash val="solid"/>
                  <a:headEnd type="none" w="sm" len="sm"/>
                  <a:tailEnd type="none" w="sm" len="sm"/>
                </a:ln>
                <a:effectLst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23045E67-F166-43C4-4552-CACE7194E1F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319991" y="7405044"/>
                <a:ext cx="0" cy="283674"/>
              </a:xfrm>
              <a:prstGeom prst="line">
                <a:avLst/>
              </a:prstGeom>
              <a:ln w="6350">
                <a:solidFill>
                  <a:schemeClr val="bg1">
                    <a:lumMod val="50000"/>
                  </a:schemeClr>
                </a:solidFill>
                <a:prstDash val="solid"/>
                <a:headEnd type="none" w="sm" len="sm"/>
                <a:tailEnd type="non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85" name="Group 84">
                <a:extLst>
                  <a:ext uri="{FF2B5EF4-FFF2-40B4-BE49-F238E27FC236}">
                    <a16:creationId xmlns:a16="http://schemas.microsoft.com/office/drawing/2014/main" id="{444723E4-EDE5-2D0F-1146-FAC8D2FC39C0}"/>
                  </a:ext>
                </a:extLst>
              </p:cNvPr>
              <p:cNvGrpSpPr/>
              <p:nvPr/>
            </p:nvGrpSpPr>
            <p:grpSpPr>
              <a:xfrm>
                <a:off x="956034" y="3207899"/>
                <a:ext cx="5223443" cy="761252"/>
                <a:chOff x="915064" y="3207899"/>
                <a:chExt cx="5223443" cy="761252"/>
              </a:xfrm>
            </p:grpSpPr>
            <p:cxnSp>
              <p:nvCxnSpPr>
                <p:cNvPr id="70" name="Straight Connector 69">
                  <a:extLst>
                    <a:ext uri="{FF2B5EF4-FFF2-40B4-BE49-F238E27FC236}">
                      <a16:creationId xmlns:a16="http://schemas.microsoft.com/office/drawing/2014/main" id="{881FD0F1-492F-67A5-54AA-71DE97839069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CxnSpPr>
                  <a:cxnSpLocks/>
                  <a:stCxn id="144" idx="2"/>
                  <a:endCxn id="126" idx="0"/>
                </p:cNvCxnSpPr>
                <p:nvPr/>
              </p:nvCxnSpPr>
              <p:spPr>
                <a:xfrm flipH="1">
                  <a:off x="2519134" y="3207899"/>
                  <a:ext cx="3619373" cy="751999"/>
                </a:xfrm>
                <a:prstGeom prst="line">
                  <a:avLst/>
                </a:prstGeom>
                <a:ln w="9525">
                  <a:solidFill>
                    <a:srgbClr val="FFCC66"/>
                  </a:solidFill>
                  <a:prstDash val="solid"/>
                  <a:headEnd type="none" w="sm" len="sm"/>
                  <a:tailEnd type="none" w="sm" len="sm"/>
                </a:ln>
                <a:effectLst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9" name="Straight Connector 78">
                  <a:extLst>
                    <a:ext uri="{FF2B5EF4-FFF2-40B4-BE49-F238E27FC236}">
                      <a16:creationId xmlns:a16="http://schemas.microsoft.com/office/drawing/2014/main" id="{6259F516-5CB1-6FB7-759D-168E77CB867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CxnSpPr>
                  <a:cxnSpLocks/>
                  <a:stCxn id="144" idx="2"/>
                  <a:endCxn id="116" idx="0"/>
                </p:cNvCxnSpPr>
                <p:nvPr/>
              </p:nvCxnSpPr>
              <p:spPr>
                <a:xfrm flipH="1">
                  <a:off x="915064" y="3207899"/>
                  <a:ext cx="5223443" cy="761252"/>
                </a:xfrm>
                <a:prstGeom prst="line">
                  <a:avLst/>
                </a:prstGeom>
                <a:ln w="9525">
                  <a:solidFill>
                    <a:srgbClr val="FFCC66"/>
                  </a:solidFill>
                  <a:prstDash val="solid"/>
                  <a:headEnd type="none" w="sm" len="sm"/>
                  <a:tailEnd type="none" w="sm" len="sm"/>
                </a:ln>
                <a:effectLst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9A5B2DBC-54B6-FE66-2EAA-544AAB153B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V="1">
            <a:off x="10479283" y="1801711"/>
            <a:ext cx="0" cy="228095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E439CC6-387A-B473-6D2E-A0D516567D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V="1">
            <a:off x="11983401" y="1753246"/>
            <a:ext cx="0" cy="228095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AE90F0B9-23C2-D922-2188-50108D4AA4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V="1">
            <a:off x="950875" y="1801710"/>
            <a:ext cx="0" cy="228095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37738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Custom 59">
      <a:dk1>
        <a:srgbClr val="000000"/>
      </a:dk1>
      <a:lt1>
        <a:sysClr val="window" lastClr="FFFFFF"/>
      </a:lt1>
      <a:dk2>
        <a:srgbClr val="8439BD"/>
      </a:dk2>
      <a:lt2>
        <a:srgbClr val="FFFFFF"/>
      </a:lt2>
      <a:accent1>
        <a:srgbClr val="0EABB7"/>
      </a:accent1>
      <a:accent2>
        <a:srgbClr val="4868E5"/>
      </a:accent2>
      <a:accent3>
        <a:srgbClr val="20A472"/>
      </a:accent3>
      <a:accent4>
        <a:srgbClr val="B13DC8"/>
      </a:accent4>
      <a:accent5>
        <a:srgbClr val="172DA6"/>
      </a:accent5>
      <a:accent6>
        <a:srgbClr val="00B0F0"/>
      </a:accent6>
      <a:hlink>
        <a:srgbClr val="00B0F0"/>
      </a:hlink>
      <a:folHlink>
        <a:srgbClr val="B036B3"/>
      </a:folHlink>
    </a:clrScheme>
    <a:fontScheme name="Custom 26">
      <a:majorFont>
        <a:latin typeface="Speak Pro"/>
        <a:ea typeface=""/>
        <a:cs typeface=""/>
      </a:majorFont>
      <a:minorFont>
        <a:latin typeface="Avenir Next LT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56610394_win32_fixed.potx" id="{CE4DE224-35EE-4FFB-91F7-E6D3363E3863}" vid="{259F12BF-61ED-4CB6-A4D7-CBEED2A33A8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274fd3e-9712-498c-940c-2fd5a526b9a5">
      <Terms xmlns="http://schemas.microsoft.com/office/infopath/2007/PartnerControls"/>
    </lcf76f155ced4ddcb4097134ff3c332f>
    <TaxCatchAll xmlns="00e63f88-cf6b-435b-a6fa-f1dec33c294f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44439637C4F9340BD042F41ADDDC0C0" ma:contentTypeVersion="17" ma:contentTypeDescription="Create a new document." ma:contentTypeScope="" ma:versionID="27dd7d8ddbee6f8f65553afb1573b902">
  <xsd:schema xmlns:xsd="http://www.w3.org/2001/XMLSchema" xmlns:xs="http://www.w3.org/2001/XMLSchema" xmlns:p="http://schemas.microsoft.com/office/2006/metadata/properties" xmlns:ns2="f274fd3e-9712-498c-940c-2fd5a526b9a5" xmlns:ns3="00e63f88-cf6b-435b-a6fa-f1dec33c294f" targetNamespace="http://schemas.microsoft.com/office/2006/metadata/properties" ma:root="true" ma:fieldsID="d316fc09888144da68fd99c2c46cfe60" ns2:_="" ns3:_="">
    <xsd:import namespace="f274fd3e-9712-498c-940c-2fd5a526b9a5"/>
    <xsd:import namespace="00e63f88-cf6b-435b-a6fa-f1dec33c294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74fd3e-9712-498c-940c-2fd5a526b9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6d26791f-85d3-44e8-b31a-d42d511e26a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0e63f88-cf6b-435b-a6fa-f1dec33c294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9711b373-c858-46bf-a6bc-b0169bd6cd81}" ma:internalName="TaxCatchAll" ma:showField="CatchAllData" ma:web="00e63f88-cf6b-435b-a6fa-f1dec33c294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52F2079-63F8-432F-B63A-DE55C52D61E7}">
  <ds:schemaRefs>
    <ds:schemaRef ds:uri="http://www.w3.org/XML/1998/namespace"/>
    <ds:schemaRef ds:uri="http://purl.org/dc/terms/"/>
    <ds:schemaRef ds:uri="http://schemas.microsoft.com/office/infopath/2007/PartnerControls"/>
    <ds:schemaRef ds:uri="f274fd3e-9712-498c-940c-2fd5a526b9a5"/>
    <ds:schemaRef ds:uri="http://purl.org/dc/dcmitype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00e63f88-cf6b-435b-a6fa-f1dec33c294f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43D4A6D8-0365-444E-9EB5-EAB968A8A69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212CA1B-A2B1-42B9-A48C-54323051AD8C}">
  <ds:schemaRefs>
    <ds:schemaRef ds:uri="00e63f88-cf6b-435b-a6fa-f1dec33c294f"/>
    <ds:schemaRef ds:uri="f274fd3e-9712-498c-940c-2fd5a526b9a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Metadata/LabelInfo.xml><?xml version="1.0" encoding="utf-8"?>
<clbl:labelList xmlns:clbl="http://schemas.microsoft.com/office/2020/mipLabelMetadata">
  <clbl:label id="{68c00060-d80e-40a5-b83f-3b8a5bc570b5}" enabled="0" method="" siteId="{68c00060-d80e-40a5-b83f-3b8a5bc570b5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Color-coded organization chart</Template>
  <TotalTime>0</TotalTime>
  <Words>145</Words>
  <Application>Microsoft Office PowerPoint</Application>
  <PresentationFormat>A3 Paper (297x420 mm)</PresentationFormat>
  <Paragraphs>51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Avenir Next LT Pro Light</vt:lpstr>
      <vt:lpstr>Calibri</vt:lpstr>
      <vt:lpstr>Speak Pro</vt:lpstr>
      <vt:lpstr>Office Theme</vt:lpstr>
      <vt:lpstr>PowerPoint Presentation</vt:lpstr>
    </vt:vector>
  </TitlesOfParts>
  <Company>SCC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Howard, Ruby</dc:creator>
  <cp:lastModifiedBy>Nick Raper</cp:lastModifiedBy>
  <cp:revision>48</cp:revision>
  <cp:lastPrinted>2024-06-19T09:10:09Z</cp:lastPrinted>
  <dcterms:created xsi:type="dcterms:W3CDTF">2023-11-22T14:49:47Z</dcterms:created>
  <dcterms:modified xsi:type="dcterms:W3CDTF">2026-01-23T10:18:48Z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0x010100A44439637C4F9340BD042F41ADDDC0C0</vt:lpwstr>
  </property>
</Properties>
</file>